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50"/>
  </p:notesMasterIdLst>
  <p:sldIdLst>
    <p:sldId id="305" r:id="rId2"/>
    <p:sldId id="257" r:id="rId3"/>
    <p:sldId id="350" r:id="rId4"/>
    <p:sldId id="308" r:id="rId5"/>
    <p:sldId id="309" r:id="rId6"/>
    <p:sldId id="310" r:id="rId7"/>
    <p:sldId id="351" r:id="rId8"/>
    <p:sldId id="311" r:id="rId9"/>
    <p:sldId id="352" r:id="rId10"/>
    <p:sldId id="353" r:id="rId11"/>
    <p:sldId id="354" r:id="rId12"/>
    <p:sldId id="312" r:id="rId13"/>
    <p:sldId id="355" r:id="rId14"/>
    <p:sldId id="301" r:id="rId15"/>
    <p:sldId id="300" r:id="rId16"/>
    <p:sldId id="261" r:id="rId17"/>
    <p:sldId id="260" r:id="rId18"/>
    <p:sldId id="302" r:id="rId19"/>
    <p:sldId id="303" r:id="rId20"/>
    <p:sldId id="304" r:id="rId21"/>
    <p:sldId id="313" r:id="rId22"/>
    <p:sldId id="314" r:id="rId23"/>
    <p:sldId id="333" r:id="rId24"/>
    <p:sldId id="335" r:id="rId25"/>
    <p:sldId id="315" r:id="rId26"/>
    <p:sldId id="339" r:id="rId27"/>
    <p:sldId id="340" r:id="rId28"/>
    <p:sldId id="256" r:id="rId29"/>
    <p:sldId id="336" r:id="rId30"/>
    <p:sldId id="262" r:id="rId31"/>
    <p:sldId id="266" r:id="rId32"/>
    <p:sldId id="297" r:id="rId33"/>
    <p:sldId id="298" r:id="rId34"/>
    <p:sldId id="356" r:id="rId35"/>
    <p:sldId id="320" r:id="rId36"/>
    <p:sldId id="321" r:id="rId37"/>
    <p:sldId id="323" r:id="rId38"/>
    <p:sldId id="324" r:id="rId39"/>
    <p:sldId id="342" r:id="rId40"/>
    <p:sldId id="343" r:id="rId41"/>
    <p:sldId id="344" r:id="rId42"/>
    <p:sldId id="345" r:id="rId43"/>
    <p:sldId id="346" r:id="rId44"/>
    <p:sldId id="357" r:id="rId45"/>
    <p:sldId id="349" r:id="rId46"/>
    <p:sldId id="347" r:id="rId47"/>
    <p:sldId id="337" r:id="rId48"/>
    <p:sldId id="348" r:id="rId49"/>
  </p:sldIdLst>
  <p:sldSz cx="9144000" cy="5143500" type="screen16x9"/>
  <p:notesSz cx="6858000" cy="9144000"/>
  <p:embeddedFontLst>
    <p:embeddedFont>
      <p:font typeface="Adobe Heiti Std R" panose="020B0400000000000000" pitchFamily="34" charset="-128"/>
      <p:regular r:id="rId51"/>
    </p:embeddedFont>
    <p:embeddedFont>
      <p:font typeface="Adobe Garamond Pro Bold" panose="02020702060506020403" pitchFamily="18" charset="0"/>
      <p:bold r:id="rId52"/>
      <p:boldItalic r:id="rId53"/>
    </p:embeddedFont>
    <p:embeddedFont>
      <p:font typeface="Adobe Hebrew" panose="02040503050201020203" pitchFamily="18" charset="-79"/>
      <p:regular r:id="rId54"/>
      <p:bold r:id="rId55"/>
      <p:italic r:id="rId56"/>
      <p:boldItalic r:id="rId57"/>
    </p:embeddedFont>
    <p:embeddedFont>
      <p:font typeface="Advent Pro Light" panose="020B0604020202020204" charset="0"/>
      <p:regular r:id="rId58"/>
      <p:bold r:id="rId59"/>
    </p:embeddedFont>
    <p:embeddedFont>
      <p:font typeface="Anton" panose="020B0604020202020204" pitchFamily="2" charset="0"/>
      <p:regular r:id="rId60"/>
    </p:embeddedFont>
    <p:embeddedFont>
      <p:font typeface="Fira Sans Condensed Light" panose="020B0604020202020204" pitchFamily="34" charset="0"/>
      <p:regular r:id="rId61"/>
      <p:bold r:id="rId62"/>
      <p:italic r:id="rId63"/>
      <p:boldItalic r:id="rId64"/>
    </p:embeddedFont>
    <p:embeddedFont>
      <p:font typeface="Rajdhani" panose="020B0604020202020204" charset="0"/>
      <p:regular r:id="rId65"/>
      <p:bold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20291B0-BFF3-4B2C-B6D1-BD3805963350}">
  <a:tblStyle styleId="{620291B0-BFF3-4B2C-B6D1-BD380596335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3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font" Target="fonts/font16.fntdata"/><Relationship Id="rId5" Type="http://schemas.openxmlformats.org/officeDocument/2006/relationships/slide" Target="slides/slide4.xml"/><Relationship Id="rId61" Type="http://schemas.openxmlformats.org/officeDocument/2006/relationships/font" Target="fonts/font1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font" Target="fonts/font14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8a6ee8a1_0_3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8a6ee8a1_0_3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708a6ee8a1_0_3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708a6ee8a1_0_3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g6b4974444a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1" name="Google Shape;751;g6b4974444a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17595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708a6ee8a1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708a6ee8a1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08a6ee8a1_0_4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08a6ee8a1_0_4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32169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65abef0139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65abef0139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84705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91473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8891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587586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02308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8629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94823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7536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1182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2379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9780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08a6ee8a1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08a6ee8a1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6041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08a6ee8a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08a6ee8a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7962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20000" y="1139150"/>
            <a:ext cx="4404000" cy="259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7200">
                <a:latin typeface="Anton"/>
                <a:ea typeface="Anton"/>
                <a:cs typeface="Anton"/>
                <a:sym typeface="Ant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585075"/>
            <a:ext cx="3384900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solidFill>
            <a:srgbClr val="FFFFFF">
              <a:alpha val="45090"/>
            </a:srgbClr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300">
                <a:solidFill>
                  <a:srgbClr val="F3F3F3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romanLcPeriod"/>
              <a:defRPr sz="1200"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  <a:defRPr sz="1200"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lphaLcPeriod"/>
              <a:defRPr sz="1200"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AutoNum type="romanLcPeriod"/>
              <a:defRPr sz="1200"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82395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4"/>
          <p:cNvSpPr txBox="1">
            <a:spLocks noGrp="1"/>
          </p:cNvSpPr>
          <p:nvPr>
            <p:ph type="title"/>
          </p:nvPr>
        </p:nvSpPr>
        <p:spPr>
          <a:xfrm>
            <a:off x="1511713" y="1452625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subTitle" idx="1"/>
          </p:nvPr>
        </p:nvSpPr>
        <p:spPr>
          <a:xfrm>
            <a:off x="1511712" y="1779575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title" idx="2"/>
          </p:nvPr>
        </p:nvSpPr>
        <p:spPr>
          <a:xfrm>
            <a:off x="4845487" y="1455263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subTitle" idx="3"/>
          </p:nvPr>
        </p:nvSpPr>
        <p:spPr>
          <a:xfrm>
            <a:off x="4845487" y="1782238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title" idx="4"/>
          </p:nvPr>
        </p:nvSpPr>
        <p:spPr>
          <a:xfrm>
            <a:off x="2768313" y="2877450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subTitle" idx="5"/>
          </p:nvPr>
        </p:nvSpPr>
        <p:spPr>
          <a:xfrm>
            <a:off x="2768312" y="3204400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title" idx="6"/>
          </p:nvPr>
        </p:nvSpPr>
        <p:spPr>
          <a:xfrm>
            <a:off x="6100575" y="2878082"/>
            <a:ext cx="23391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72000"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subTitle" idx="7"/>
          </p:nvPr>
        </p:nvSpPr>
        <p:spPr>
          <a:xfrm>
            <a:off x="6100575" y="3205057"/>
            <a:ext cx="23391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title" idx="8" hasCustomPrompt="1"/>
          </p:nvPr>
        </p:nvSpPr>
        <p:spPr>
          <a:xfrm>
            <a:off x="1959337" y="316430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9" hasCustomPrompt="1"/>
          </p:nvPr>
        </p:nvSpPr>
        <p:spPr>
          <a:xfrm>
            <a:off x="704337" y="1730350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13" hasCustomPrompt="1"/>
          </p:nvPr>
        </p:nvSpPr>
        <p:spPr>
          <a:xfrm>
            <a:off x="5304000" y="3183632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14" hasCustomPrompt="1"/>
          </p:nvPr>
        </p:nvSpPr>
        <p:spPr>
          <a:xfrm>
            <a:off x="4048912" y="1719213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811449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title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522825" y="971850"/>
            <a:ext cx="3787800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subTitle" idx="1"/>
          </p:nvPr>
        </p:nvSpPr>
        <p:spPr>
          <a:xfrm>
            <a:off x="4799950" y="1954200"/>
            <a:ext cx="194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title" idx="2" hasCustomPrompt="1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LANK_1_1_1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>
            <a:spLocks noGrp="1"/>
          </p:cNvSpPr>
          <p:nvPr>
            <p:ph type="subTitle" idx="1"/>
          </p:nvPr>
        </p:nvSpPr>
        <p:spPr>
          <a:xfrm>
            <a:off x="969788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subTitle" idx="2"/>
          </p:nvPr>
        </p:nvSpPr>
        <p:spPr>
          <a:xfrm>
            <a:off x="59611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subTitle" idx="3"/>
          </p:nvPr>
        </p:nvSpPr>
        <p:spPr>
          <a:xfrm>
            <a:off x="3465013" y="2630150"/>
            <a:ext cx="22131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960113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 idx="4"/>
          </p:nvPr>
        </p:nvSpPr>
        <p:spPr>
          <a:xfrm>
            <a:off x="6628688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title" idx="5"/>
          </p:nvPr>
        </p:nvSpPr>
        <p:spPr>
          <a:xfrm>
            <a:off x="3805336" y="3723950"/>
            <a:ext cx="15393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title" idx="6"/>
          </p:nvPr>
        </p:nvSpPr>
        <p:spPr>
          <a:xfrm>
            <a:off x="720100" y="5098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1499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1"/>
          <p:cNvSpPr txBox="1">
            <a:spLocks noGrp="1"/>
          </p:cNvSpPr>
          <p:nvPr>
            <p:ph type="title"/>
          </p:nvPr>
        </p:nvSpPr>
        <p:spPr>
          <a:xfrm>
            <a:off x="720100" y="1706850"/>
            <a:ext cx="2759700" cy="17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7483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634135" y="1434600"/>
            <a:ext cx="3532800" cy="22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044416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Rajdhani"/>
              <a:buNone/>
              <a:defRPr sz="2800" b="1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●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Char char="○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Char char="■"/>
              <a:defRPr sz="1200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6" r:id="rId3"/>
    <p:sldLayoutId id="2147483659" r:id="rId4"/>
    <p:sldLayoutId id="2147483666" r:id="rId5"/>
    <p:sldLayoutId id="2147483667" r:id="rId6"/>
    <p:sldLayoutId id="2147483670" r:id="rId7"/>
    <p:sldLayoutId id="2147483671" r:id="rId8"/>
    <p:sldLayoutId id="2147483672" r:id="rId9"/>
    <p:sldLayoutId id="2147483674" r:id="rId10"/>
    <p:sldLayoutId id="2147483675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340555" y="1731742"/>
            <a:ext cx="4404000" cy="84000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sz="4000" dirty="0">
                <a:latin typeface="Rajdhani" panose="020B0604020202020204" charset="0"/>
                <a:cs typeface="Rajdhani" panose="020B0604020202020204" charset="0"/>
              </a:rPr>
              <a:t>Ethical Approach</a:t>
            </a:r>
          </a:p>
        </p:txBody>
      </p:sp>
      <p:sp>
        <p:nvSpPr>
          <p:cNvPr id="103" name="Google Shape;103;p24"/>
          <p:cNvSpPr txBox="1">
            <a:spLocks noGrp="1"/>
          </p:cNvSpPr>
          <p:nvPr>
            <p:ph type="subTitle" idx="1"/>
          </p:nvPr>
        </p:nvSpPr>
        <p:spPr>
          <a:xfrm>
            <a:off x="172605" y="2574986"/>
            <a:ext cx="5232931" cy="4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 dirty="0">
                <a:latin typeface="Rajdhani" panose="020B0604020202020204" charset="0"/>
                <a:cs typeface="Rajdhani" panose="020B0604020202020204" charset="0"/>
              </a:rPr>
              <a:t>AI in Medicine: Ethics</a:t>
            </a:r>
            <a:endParaRPr sz="4400" b="1" dirty="0">
              <a:latin typeface="Rajdhani" panose="020B0604020202020204" charset="0"/>
              <a:ea typeface="Fira Sans Condensed Light"/>
              <a:cs typeface="Rajdhani" panose="020B0604020202020204" charset="0"/>
              <a:sym typeface="Fira Sans Condensed Light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3">
            <a:alphaModFix/>
          </a:blip>
          <a:srcRect l="6664" t="4858" r="6220" b="5495"/>
          <a:stretch/>
        </p:blipFill>
        <p:spPr>
          <a:xfrm>
            <a:off x="4438144" y="586671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503702-EE8D-40F4-9C2D-1E4A3A855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8963" y="2159159"/>
            <a:ext cx="6946074" cy="825181"/>
          </a:xfrm>
        </p:spPr>
        <p:txBody>
          <a:bodyPr/>
          <a:lstStyle/>
          <a:p>
            <a:r>
              <a:rPr lang="en-US" sz="3600" b="1">
                <a:latin typeface="Rajdhani" panose="020B0604020202020204" charset="0"/>
                <a:cs typeface="Rajdhani" panose="020B0604020202020204" charset="0"/>
              </a:rPr>
              <a:t>Few details </a:t>
            </a:r>
            <a:r>
              <a:rPr lang="en-US" sz="3600" b="1" dirty="0">
                <a:latin typeface="Rajdhani" panose="020B0604020202020204" charset="0"/>
                <a:cs typeface="Rajdhani" panose="020B0604020202020204" charset="0"/>
              </a:rPr>
              <a:t>,few information.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2045C1-AD69-4D00-84AF-5DE4D2A78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03499"/>
            <a:ext cx="7704000" cy="572700"/>
          </a:xfrm>
        </p:spPr>
        <p:txBody>
          <a:bodyPr/>
          <a:lstStyle/>
          <a:p>
            <a:r>
              <a:rPr lang="en-US" sz="4400" dirty="0"/>
              <a:t>The need to extend related work </a:t>
            </a:r>
          </a:p>
        </p:txBody>
      </p:sp>
    </p:spTree>
    <p:extLst>
      <p:ext uri="{BB962C8B-B14F-4D97-AF65-F5344CB8AC3E}">
        <p14:creationId xmlns:p14="http://schemas.microsoft.com/office/powerpoint/2010/main" val="31596706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94745" y="98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Agenda</a:t>
            </a:r>
            <a:endParaRPr sz="4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965862"/>
            <a:ext cx="7704000" cy="3966921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Overview.</a:t>
            </a:r>
            <a:endParaRPr lang="en"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The need to Extend 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Scope of work.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Contribution.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Results.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Future Work.</a:t>
            </a:r>
            <a:r>
              <a:rPr lang="en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 </a:t>
            </a:r>
            <a:endParaRPr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69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6184ABE-2A88-42E9-8417-6793AE39A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6725" y="0"/>
            <a:ext cx="5670550" cy="657225"/>
          </a:xfrm>
        </p:spPr>
        <p:txBody>
          <a:bodyPr/>
          <a:lstStyle/>
          <a:p>
            <a:r>
              <a:rPr lang="en-US" sz="4400" dirty="0"/>
              <a:t>Scope of work.</a:t>
            </a:r>
          </a:p>
        </p:txBody>
      </p:sp>
      <p:sp>
        <p:nvSpPr>
          <p:cNvPr id="8" name="Google Shape;110;p25">
            <a:extLst>
              <a:ext uri="{FF2B5EF4-FFF2-40B4-BE49-F238E27FC236}">
                <a16:creationId xmlns:a16="http://schemas.microsoft.com/office/drawing/2014/main" id="{E95037B1-6A1C-4736-A588-FE7C3B3827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0000" y="822793"/>
            <a:ext cx="7704000" cy="3910938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2000" dirty="0">
                <a:latin typeface="Rajdhani" panose="020B0604020202020204" charset="0"/>
                <a:cs typeface="Rajdhani" panose="020B0604020202020204" charset="0"/>
              </a:rPr>
              <a:t>We </a:t>
            </a:r>
            <a:r>
              <a:rPr lang="en-US" sz="2000" dirty="0" err="1">
                <a:latin typeface="Rajdhani" panose="020B0604020202020204" charset="0"/>
                <a:cs typeface="Rajdhani" panose="020B0604020202020204" charset="0"/>
              </a:rPr>
              <a:t>chosed</a:t>
            </a:r>
            <a:r>
              <a:rPr lang="en-US" sz="2000" dirty="0">
                <a:latin typeface="Rajdhani" panose="020B0604020202020204" charset="0"/>
                <a:cs typeface="Rajdhani" panose="020B0604020202020204" charset="0"/>
              </a:rPr>
              <a:t> four of the most famous important questions in this aspect, we used the four papers to get answers to these papers.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2000" dirty="0">
                <a:latin typeface="Rajdhani" panose="020B0604020202020204" charset="0"/>
                <a:cs typeface="Rajdhani" panose="020B0604020202020204" charset="0"/>
              </a:rPr>
              <a:t>Q1. Does a patient become just a bunch of numbers and statistics?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2000" dirty="0">
                <a:latin typeface="Rajdhani" panose="020B0604020202020204" charset="0"/>
                <a:cs typeface="Rajdhani" panose="020B0604020202020204" charset="0"/>
              </a:rPr>
              <a:t>Q2. How would a machine emphasize patients, especially elderly people?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2000" dirty="0">
                <a:latin typeface="Rajdhani" panose="020B0604020202020204" charset="0"/>
                <a:cs typeface="Rajdhani" panose="020B0604020202020204" charset="0"/>
              </a:rPr>
              <a:t>Q3. How could we permit a machine to make vital decisions about people’s lives? 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2000" dirty="0">
                <a:latin typeface="Rajdhani" panose="020B0604020202020204" charset="0"/>
                <a:cs typeface="Rajdhani" panose="020B0604020202020204" charset="0"/>
              </a:rPr>
              <a:t>Q4. Do we have equal opportunities of benefiting from this technology? </a:t>
            </a:r>
          </a:p>
          <a:p>
            <a:pPr marL="146050" lvl="0" indent="0">
              <a:buClr>
                <a:srgbClr val="F3F3F3"/>
              </a:buClr>
              <a:buSzPts val="1300"/>
              <a:buNone/>
            </a:pPr>
            <a:endParaRPr lang="en" sz="1400" dirty="0">
              <a:solidFill>
                <a:schemeClr val="tx2"/>
              </a:solidFill>
              <a:latin typeface="Rajdhani" panose="020B0604020202020204" charset="0"/>
              <a:cs typeface="Rajdhan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866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94745" y="98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Agenda</a:t>
            </a:r>
            <a:endParaRPr sz="4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965862"/>
            <a:ext cx="7704000" cy="3966921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Overview.</a:t>
            </a:r>
            <a:endParaRPr lang="en"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The need to Extend 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Scope of work.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Contribution</a:t>
            </a: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Results.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Future Work.</a:t>
            </a:r>
            <a:r>
              <a:rPr lang="en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 </a:t>
            </a:r>
            <a:endParaRPr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519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539608" y="682043"/>
            <a:ext cx="4032392" cy="37794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latin typeface="Rajdhani" panose="020B0604020202020204" charset="0"/>
                <a:cs typeface="Rajdhani" panose="020B0604020202020204" charset="0"/>
              </a:rPr>
              <a:t>APPLICATIONS OF ARTIFICIAL INTELLIGENCE IN MEDICINE AND PHARMACY - ETHICAL ASPECTS</a:t>
            </a:r>
            <a:endParaRPr sz="4000" dirty="0">
              <a:latin typeface="Rajdhani" panose="020B0604020202020204" charset="0"/>
              <a:cs typeface="Rajdhani" panose="020B0604020202020204" charset="0"/>
              <a:sym typeface="Rajdhani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3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28026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522824" y="971850"/>
            <a:ext cx="4049175" cy="31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tx2"/>
                </a:solidFill>
              </a:rPr>
              <a:t>Artificial neural networks(ANNs):</a:t>
            </a:r>
            <a:endParaRPr sz="4400" dirty="0">
              <a:solidFill>
                <a:schemeClr val="tx2"/>
              </a:solidFill>
            </a:endParaRPr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584987" y="3111649"/>
            <a:ext cx="4258075" cy="16857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 The most important application of AI in medicine.</a:t>
            </a: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0" y="1001125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5" y="3111650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>
            <a:spLocks noGrp="1"/>
          </p:cNvSpPr>
          <p:nvPr>
            <p:ph type="title" idx="6"/>
          </p:nvPr>
        </p:nvSpPr>
        <p:spPr>
          <a:xfrm>
            <a:off x="719150" y="341874"/>
            <a:ext cx="7704000" cy="721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/>
              <a:t>Ethical Aspects</a:t>
            </a:r>
            <a:endParaRPr sz="4400" dirty="0"/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/>
          </p:nvPr>
        </p:nvSpPr>
        <p:spPr>
          <a:xfrm>
            <a:off x="395984" y="2630832"/>
            <a:ext cx="1539300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dirty="0"/>
              <a:t>Privacy</a:t>
            </a:r>
            <a:endParaRPr sz="3600" b="0" dirty="0"/>
          </a:p>
        </p:txBody>
      </p:sp>
      <p:sp>
        <p:nvSpPr>
          <p:cNvPr id="165" name="Google Shape;165;p29"/>
          <p:cNvSpPr txBox="1">
            <a:spLocks noGrp="1"/>
          </p:cNvSpPr>
          <p:nvPr>
            <p:ph type="title" idx="4"/>
          </p:nvPr>
        </p:nvSpPr>
        <p:spPr>
          <a:xfrm>
            <a:off x="6506548" y="2661827"/>
            <a:ext cx="2309046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dirty="0"/>
              <a:t>Accessibility</a:t>
            </a:r>
            <a:endParaRPr sz="3600" b="0" dirty="0"/>
          </a:p>
        </p:txBody>
      </p:sp>
      <p:sp>
        <p:nvSpPr>
          <p:cNvPr id="166" name="Google Shape;166;p29"/>
          <p:cNvSpPr txBox="1">
            <a:spLocks noGrp="1"/>
          </p:cNvSpPr>
          <p:nvPr>
            <p:ph type="title" idx="5"/>
          </p:nvPr>
        </p:nvSpPr>
        <p:spPr>
          <a:xfrm>
            <a:off x="4633863" y="2649787"/>
            <a:ext cx="1605037" cy="689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 dirty="0"/>
              <a:t>Property</a:t>
            </a:r>
            <a:endParaRPr sz="3600" b="0" dirty="0"/>
          </a:p>
        </p:txBody>
      </p:sp>
      <p:cxnSp>
        <p:nvCxnSpPr>
          <p:cNvPr id="167" name="Google Shape;167;p29"/>
          <p:cNvCxnSpPr>
            <a:cxnSpLocks/>
          </p:cNvCxnSpPr>
          <p:nvPr/>
        </p:nvCxnSpPr>
        <p:spPr>
          <a:xfrm>
            <a:off x="1165634" y="2130521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8" name="Google Shape;168;p29"/>
          <p:cNvCxnSpPr>
            <a:cxnSpLocks/>
          </p:cNvCxnSpPr>
          <p:nvPr/>
        </p:nvCxnSpPr>
        <p:spPr>
          <a:xfrm rot="10800000">
            <a:off x="5484816" y="2130521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69" name="Google Shape;169;p29"/>
          <p:cNvCxnSpPr>
            <a:cxnSpLocks/>
          </p:cNvCxnSpPr>
          <p:nvPr/>
        </p:nvCxnSpPr>
        <p:spPr>
          <a:xfrm rot="10800000">
            <a:off x="7661071" y="2130521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FB741FC8-D356-46CA-9E50-7DAF27DA8A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89999" y="1470090"/>
            <a:ext cx="2213100" cy="438809"/>
          </a:xfrm>
        </p:spPr>
        <p:txBody>
          <a:bodyPr/>
          <a:lstStyle/>
          <a:p>
            <a:r>
              <a:rPr lang="en-US" sz="3600" dirty="0"/>
              <a:t>PAPA</a:t>
            </a:r>
          </a:p>
        </p:txBody>
      </p:sp>
      <p:cxnSp>
        <p:nvCxnSpPr>
          <p:cNvPr id="18" name="Google Shape;167;p29">
            <a:extLst>
              <a:ext uri="{FF2B5EF4-FFF2-40B4-BE49-F238E27FC236}">
                <a16:creationId xmlns:a16="http://schemas.microsoft.com/office/drawing/2014/main" id="{BC688124-65B6-42E6-A843-2AEEFA579226}"/>
              </a:ext>
            </a:extLst>
          </p:cNvPr>
          <p:cNvCxnSpPr>
            <a:cxnSpLocks/>
          </p:cNvCxnSpPr>
          <p:nvPr/>
        </p:nvCxnSpPr>
        <p:spPr>
          <a:xfrm>
            <a:off x="3401967" y="2130521"/>
            <a:ext cx="0" cy="408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9" name="Google Shape;164;p29">
            <a:extLst>
              <a:ext uri="{FF2B5EF4-FFF2-40B4-BE49-F238E27FC236}">
                <a16:creationId xmlns:a16="http://schemas.microsoft.com/office/drawing/2014/main" id="{FF1CEDF1-9523-49FA-A83F-02F1BEA2AF4A}"/>
              </a:ext>
            </a:extLst>
          </p:cNvPr>
          <p:cNvSpPr txBox="1">
            <a:spLocks/>
          </p:cNvSpPr>
          <p:nvPr/>
        </p:nvSpPr>
        <p:spPr>
          <a:xfrm>
            <a:off x="2599448" y="2630832"/>
            <a:ext cx="1605037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3600" b="0" dirty="0"/>
              <a:t>Accuracy</a:t>
            </a:r>
          </a:p>
        </p:txBody>
      </p:sp>
      <p:sp>
        <p:nvSpPr>
          <p:cNvPr id="20" name="Google Shape;164;p29">
            <a:extLst>
              <a:ext uri="{FF2B5EF4-FFF2-40B4-BE49-F238E27FC236}">
                <a16:creationId xmlns:a16="http://schemas.microsoft.com/office/drawing/2014/main" id="{63E21072-D228-4CF0-B329-C9E69AF60D55}"/>
              </a:ext>
            </a:extLst>
          </p:cNvPr>
          <p:cNvSpPr txBox="1">
            <a:spLocks/>
          </p:cNvSpPr>
          <p:nvPr/>
        </p:nvSpPr>
        <p:spPr>
          <a:xfrm>
            <a:off x="380721" y="3735225"/>
            <a:ext cx="8434873" cy="6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3600" dirty="0"/>
              <a:t>Is it necessary to develop new technologies?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/>
      <p:bldP spid="165" grpId="0"/>
      <p:bldP spid="166" grpId="0"/>
      <p:bldP spid="19" grpId="0"/>
      <p:bldP spid="2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" name="Google Shape;143;p28"/>
          <p:cNvCxnSpPr>
            <a:cxnSpLocks/>
          </p:cNvCxnSpPr>
          <p:nvPr/>
        </p:nvCxnSpPr>
        <p:spPr>
          <a:xfrm>
            <a:off x="6739975" y="974274"/>
            <a:ext cx="0" cy="3194952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44" name="Google Shape;144;p28"/>
          <p:cNvSpPr txBox="1"/>
          <p:nvPr/>
        </p:nvSpPr>
        <p:spPr>
          <a:xfrm>
            <a:off x="4572000" y="1491524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Narrow AI</a:t>
            </a:r>
            <a:endParaRPr sz="3600" dirty="0">
              <a:solidFill>
                <a:schemeClr val="tx2"/>
              </a:solidFill>
              <a:latin typeface="Rajdhani" panose="020B0604020202020204" charset="0"/>
              <a:ea typeface="Fira Sans Condensed Light"/>
              <a:cs typeface="Rajdhani" panose="020B0604020202020204" charset="0"/>
              <a:sym typeface="Fira Sans Condensed Light"/>
            </a:endParaRPr>
          </a:p>
        </p:txBody>
      </p:sp>
      <p:sp>
        <p:nvSpPr>
          <p:cNvPr id="145" name="Google Shape;145;p28"/>
          <p:cNvSpPr txBox="1"/>
          <p:nvPr/>
        </p:nvSpPr>
        <p:spPr>
          <a:xfrm>
            <a:off x="6844250" y="1491524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1</a:t>
            </a:r>
            <a:endParaRPr sz="2400" b="1" dirty="0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46" name="Google Shape;146;p28"/>
          <p:cNvSpPr txBox="1"/>
          <p:nvPr/>
        </p:nvSpPr>
        <p:spPr>
          <a:xfrm>
            <a:off x="6844250" y="2232624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Logical AI</a:t>
            </a:r>
            <a:endParaRPr sz="3600" dirty="0">
              <a:solidFill>
                <a:schemeClr val="tx2"/>
              </a:solidFill>
              <a:latin typeface="Rajdhani" panose="020B0604020202020204" charset="0"/>
              <a:cs typeface="Rajdhani" panose="020B0604020202020204" charset="0"/>
              <a:sym typeface="Fira Sans Condensed Light"/>
            </a:endParaRPr>
          </a:p>
        </p:txBody>
      </p:sp>
      <p:sp>
        <p:nvSpPr>
          <p:cNvPr id="147" name="Google Shape;147;p28"/>
          <p:cNvSpPr txBox="1"/>
          <p:nvPr/>
        </p:nvSpPr>
        <p:spPr>
          <a:xfrm>
            <a:off x="4572000" y="2971799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General</a:t>
            </a:r>
            <a:r>
              <a:rPr lang="en-US" sz="1400">
                <a:solidFill>
                  <a:srgbClr val="FF0000"/>
                </a:solidFill>
                <a:latin typeface="Adobe Hebrew" panose="02040503050201020203" pitchFamily="18" charset="-79"/>
                <a:cs typeface="Adobe Hebrew" panose="02040503050201020203" pitchFamily="18" charset="-79"/>
              </a:rPr>
              <a:t> </a:t>
            </a:r>
            <a:r>
              <a:rPr lang="en-US" sz="360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AI</a:t>
            </a:r>
            <a:endParaRPr sz="3600" dirty="0">
              <a:solidFill>
                <a:schemeClr val="tx2"/>
              </a:solidFill>
              <a:latin typeface="Rajdhani" panose="020B0604020202020204" charset="0"/>
              <a:cs typeface="Rajdhani" panose="020B0604020202020204" charset="0"/>
              <a:sym typeface="Fira Sans Condensed Light"/>
            </a:endParaRPr>
          </a:p>
        </p:txBody>
      </p:sp>
      <p:sp>
        <p:nvSpPr>
          <p:cNvPr id="149" name="Google Shape;149;p28"/>
          <p:cNvSpPr txBox="1"/>
          <p:nvPr/>
        </p:nvSpPr>
        <p:spPr>
          <a:xfrm>
            <a:off x="4572000" y="2232624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2</a:t>
            </a:r>
            <a:endParaRPr sz="2400" b="1" dirty="0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sp>
        <p:nvSpPr>
          <p:cNvPr id="150" name="Google Shape;150;p28"/>
          <p:cNvSpPr txBox="1"/>
          <p:nvPr/>
        </p:nvSpPr>
        <p:spPr>
          <a:xfrm>
            <a:off x="6844250" y="2971799"/>
            <a:ext cx="2063700" cy="6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rPr>
              <a:t>3</a:t>
            </a:r>
            <a:endParaRPr sz="2400" b="1" dirty="0">
              <a:solidFill>
                <a:schemeClr val="lt2"/>
              </a:solidFill>
              <a:latin typeface="Rajdhani"/>
              <a:ea typeface="Rajdhani"/>
              <a:cs typeface="Rajdhani"/>
              <a:sym typeface="Rajdhani"/>
            </a:endParaRPr>
          </a:p>
        </p:txBody>
      </p:sp>
      <p:cxnSp>
        <p:nvCxnSpPr>
          <p:cNvPr id="152" name="Google Shape;152;p28"/>
          <p:cNvCxnSpPr>
            <a:cxnSpLocks/>
            <a:stCxn id="144" idx="3"/>
            <a:endCxn id="145" idx="1"/>
          </p:cNvCxnSpPr>
          <p:nvPr/>
        </p:nvCxnSpPr>
        <p:spPr>
          <a:xfrm>
            <a:off x="6635700" y="1804724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8"/>
          <p:cNvCxnSpPr>
            <a:cxnSpLocks/>
            <a:stCxn id="149" idx="3"/>
            <a:endCxn id="146" idx="1"/>
          </p:cNvCxnSpPr>
          <p:nvPr/>
        </p:nvCxnSpPr>
        <p:spPr>
          <a:xfrm>
            <a:off x="6635700" y="2545824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Google Shape;154;p28"/>
          <p:cNvCxnSpPr>
            <a:cxnSpLocks/>
            <a:stCxn id="147" idx="3"/>
            <a:endCxn id="150" idx="1"/>
          </p:cNvCxnSpPr>
          <p:nvPr/>
        </p:nvCxnSpPr>
        <p:spPr>
          <a:xfrm>
            <a:off x="6635700" y="3284999"/>
            <a:ext cx="2085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02;p24">
            <a:extLst>
              <a:ext uri="{FF2B5EF4-FFF2-40B4-BE49-F238E27FC236}">
                <a16:creationId xmlns:a16="http://schemas.microsoft.com/office/drawing/2014/main" id="{9DDA1E97-5BA6-4984-8E14-606186152AEC}"/>
              </a:ext>
            </a:extLst>
          </p:cNvPr>
          <p:cNvSpPr txBox="1">
            <a:spLocks/>
          </p:cNvSpPr>
          <p:nvPr/>
        </p:nvSpPr>
        <p:spPr>
          <a:xfrm>
            <a:off x="539608" y="1124793"/>
            <a:ext cx="3506442" cy="2893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45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ajdhani"/>
              <a:buNone/>
              <a:defRPr sz="1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Philosophical and Ethical Aspects of AI in Medicine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" grpId="0"/>
      <p:bldP spid="146" grpId="0"/>
      <p:bldP spid="14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38"/>
          <p:cNvSpPr txBox="1">
            <a:spLocks noGrp="1"/>
          </p:cNvSpPr>
          <p:nvPr>
            <p:ph type="title"/>
          </p:nvPr>
        </p:nvSpPr>
        <p:spPr>
          <a:xfrm>
            <a:off x="1127328" y="2205998"/>
            <a:ext cx="2841293" cy="155734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4800" dirty="0">
                <a:solidFill>
                  <a:schemeClr val="tx2"/>
                </a:solidFill>
              </a:rPr>
              <a:t>MIVAR ??</a:t>
            </a:r>
            <a:br>
              <a:rPr lang="en-US" sz="4800" dirty="0">
                <a:solidFill>
                  <a:schemeClr val="accent6">
                    <a:lumMod val="60000"/>
                    <a:lumOff val="40000"/>
                  </a:schemeClr>
                </a:solidFill>
              </a:rPr>
            </a:b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50134BB-7A83-45E9-9B05-5A834A2988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018382" y="923678"/>
            <a:ext cx="4581671" cy="32961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64E9500-63A3-4095-9C65-5A8E77EF3F62}"/>
              </a:ext>
            </a:extLst>
          </p:cNvPr>
          <p:cNvSpPr txBox="1">
            <a:spLocks/>
          </p:cNvSpPr>
          <p:nvPr/>
        </p:nvSpPr>
        <p:spPr>
          <a:xfrm>
            <a:off x="974061" y="0"/>
            <a:ext cx="76771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48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ajdhani"/>
              <a:buNone/>
              <a:defRPr sz="14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4400" dirty="0"/>
              <a:t>Can a machine show mercy ?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518E92F-F6DC-47D3-BD13-ECA871AC2F7C}"/>
              </a:ext>
            </a:extLst>
          </p:cNvPr>
          <p:cNvSpPr txBox="1"/>
          <p:nvPr/>
        </p:nvSpPr>
        <p:spPr>
          <a:xfrm>
            <a:off x="806067" y="2041373"/>
            <a:ext cx="33202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MIVAR way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5212C6-30F4-4898-80F5-0C3C96AFB7B8}"/>
              </a:ext>
            </a:extLst>
          </p:cNvPr>
          <p:cNvSpPr txBox="1"/>
          <p:nvPr/>
        </p:nvSpPr>
        <p:spPr>
          <a:xfrm>
            <a:off x="806067" y="3102127"/>
            <a:ext cx="4684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Mirror neurons way</a:t>
            </a:r>
          </a:p>
        </p:txBody>
      </p:sp>
      <p:pic>
        <p:nvPicPr>
          <p:cNvPr id="1030" name="Picture 6" descr="What Happens When We Prejudge the New Emotional Robots? | Psychology Today">
            <a:extLst>
              <a:ext uri="{FF2B5EF4-FFF2-40B4-BE49-F238E27FC236}">
                <a16:creationId xmlns:a16="http://schemas.microsoft.com/office/drawing/2014/main" id="{D462F16C-E36C-4043-8071-7E4E45490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6316" y="1107492"/>
            <a:ext cx="52387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9080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94745" y="98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Agenda</a:t>
            </a:r>
            <a:endParaRPr sz="4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965862"/>
            <a:ext cx="7704000" cy="3966921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Overview.</a:t>
            </a:r>
            <a:endParaRPr lang="en" sz="3200" b="1" dirty="0">
              <a:solidFill>
                <a:schemeClr val="lt2"/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The need to Extend 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Scope of work.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Contribution.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Results.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Future Work.</a:t>
            </a:r>
            <a:r>
              <a:rPr lang="en" sz="3200" b="1" dirty="0">
                <a:solidFill>
                  <a:schemeClr val="lt2"/>
                </a:solidFill>
                <a:latin typeface="Rajdhani" panose="020B0604020202020204" charset="0"/>
                <a:cs typeface="Rajdhani" panose="020B0604020202020204" charset="0"/>
              </a:rPr>
              <a:t> </a:t>
            </a:r>
            <a:endParaRPr sz="3200" b="1" dirty="0">
              <a:solidFill>
                <a:schemeClr val="lt2"/>
              </a:solidFill>
              <a:latin typeface="Rajdhani" panose="020B0604020202020204" charset="0"/>
              <a:cs typeface="Rajdhani" panose="020B060402020202020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AFA9595-3983-41B7-B3CD-18FCBEBD03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068" y="73284"/>
            <a:ext cx="8451850" cy="1325563"/>
          </a:xfrm>
        </p:spPr>
        <p:txBody>
          <a:bodyPr/>
          <a:lstStyle/>
          <a:p>
            <a:r>
              <a:rPr lang="en-US" b="1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Social &amp; Psychological </a:t>
            </a:r>
            <a:r>
              <a:rPr lang="en-US" b="1" dirty="0">
                <a:effectLst/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aspects</a:t>
            </a:r>
            <a:endParaRPr lang="en-US" b="1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5E6EFE6-8520-4620-A9C9-9B8A173AEEDF}"/>
              </a:ext>
            </a:extLst>
          </p:cNvPr>
          <p:cNvSpPr txBox="1">
            <a:spLocks/>
          </p:cNvSpPr>
          <p:nvPr/>
        </p:nvSpPr>
        <p:spPr>
          <a:xfrm>
            <a:off x="158750" y="1631755"/>
            <a:ext cx="8757168" cy="2771775"/>
          </a:xfrm>
          <a:prstGeom prst="rect">
            <a:avLst/>
          </a:prstGeom>
        </p:spPr>
        <p:txBody>
          <a:bodyPr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b="1" dirty="0">
                <a:solidFill>
                  <a:srgbClr val="339966"/>
                </a:solidFill>
                <a:latin typeface="Rajdhani" panose="020B0604020202020204" charset="0"/>
                <a:cs typeface="Rajdhani" panose="020B0604020202020204" charset="0"/>
              </a:rPr>
              <a:t>Can we study ethics by </a:t>
            </a:r>
            <a:r>
              <a:rPr lang="en-US" sz="3600" b="1" dirty="0">
                <a:solidFill>
                  <a:srgbClr val="339966"/>
                </a:solidFill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psychological sides ?</a:t>
            </a:r>
          </a:p>
          <a:p>
            <a:endParaRPr lang="en-US" sz="3600" b="1" dirty="0">
              <a:solidFill>
                <a:srgbClr val="339966"/>
              </a:solidFill>
              <a:latin typeface="Rajdhani" panose="020B0604020202020204" charset="0"/>
              <a:ea typeface="SimSun" panose="02010600030101010101" pitchFamily="2" charset="-122"/>
              <a:cs typeface="Rajdhani" panose="020B0604020202020204" charset="0"/>
            </a:endParaRPr>
          </a:p>
          <a:p>
            <a:r>
              <a:rPr lang="en-US" sz="3600" b="1" dirty="0">
                <a:solidFill>
                  <a:srgbClr val="339966"/>
                </a:solidFill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	</a:t>
            </a:r>
            <a:r>
              <a:rPr lang="en-US" sz="3600" b="1" dirty="0">
                <a:solidFill>
                  <a:srgbClr val="FF0000"/>
                </a:solidFill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HISTORY.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7EFFDA1-7EF9-49F3-9E7C-49B50E01E1F4}"/>
              </a:ext>
            </a:extLst>
          </p:cNvPr>
          <p:cNvCxnSpPr>
            <a:cxnSpLocks/>
          </p:cNvCxnSpPr>
          <p:nvPr/>
        </p:nvCxnSpPr>
        <p:spPr>
          <a:xfrm>
            <a:off x="598499" y="3016163"/>
            <a:ext cx="405114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7151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265909" y="825497"/>
            <a:ext cx="4530025" cy="34925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u="none" strike="noStrike" dirty="0">
                <a:ln>
                  <a:noFill/>
                </a:ln>
                <a:effectLst>
                  <a:outerShdw sx="0" sy="0">
                    <a:srgbClr val="000000"/>
                  </a:outerShdw>
                </a:effectLst>
                <a:latin typeface="Rajdhani" panose="020B0604020202020204" charset="0"/>
                <a:cs typeface="Rajdhani" panose="020B0604020202020204" charset="0"/>
              </a:rPr>
              <a:t>Artificial intelligence in healthcare and medicine: promises, ethical challenges, and governance</a:t>
            </a:r>
            <a:endParaRPr sz="4000" dirty="0">
              <a:latin typeface="Rajdhani" panose="020B0604020202020204" charset="0"/>
              <a:cs typeface="Rajdhani" panose="020B0604020202020204" charset="0"/>
              <a:sym typeface="Rajdhani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3">
            <a:alphaModFix/>
          </a:blip>
          <a:srcRect l="6664" t="4858" r="6220" b="5495"/>
          <a:stretch/>
        </p:blipFill>
        <p:spPr>
          <a:xfrm>
            <a:off x="4319748" y="461751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22206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D6184ABE-2A88-42E9-8417-6793AE39A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7435" y="92302"/>
            <a:ext cx="5670550" cy="657225"/>
          </a:xfrm>
        </p:spPr>
        <p:txBody>
          <a:bodyPr/>
          <a:lstStyle/>
          <a:p>
            <a:r>
              <a:rPr lang="en-US" sz="4400" dirty="0"/>
              <a:t>Paper summary : </a:t>
            </a:r>
          </a:p>
        </p:txBody>
      </p:sp>
      <p:sp>
        <p:nvSpPr>
          <p:cNvPr id="6" name="Google Shape;110;p25">
            <a:extLst>
              <a:ext uri="{FF2B5EF4-FFF2-40B4-BE49-F238E27FC236}">
                <a16:creationId xmlns:a16="http://schemas.microsoft.com/office/drawing/2014/main" id="{D6FD43FB-AF6F-4938-923B-6266399377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50587" y="947201"/>
            <a:ext cx="8242825" cy="3724325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indent="0">
              <a:buNone/>
            </a:pPr>
            <a:r>
              <a:rPr lang="en-US" sz="2400" b="1" dirty="0"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1)Intro to AI in medicine. </a:t>
            </a:r>
          </a:p>
          <a:p>
            <a:pPr marL="0" indent="0">
              <a:buNone/>
            </a:pPr>
            <a:r>
              <a:rPr lang="en-US" sz="2400" b="1" dirty="0"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2)Quick idea about the applications of AI , and it’s categories.</a:t>
            </a:r>
          </a:p>
          <a:p>
            <a:pPr marL="0" indent="0">
              <a:buNone/>
            </a:pPr>
            <a:r>
              <a:rPr lang="en-US" sz="2400" b="1" dirty="0"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3)The paper highlights challenges that may help us to answer our question.</a:t>
            </a:r>
          </a:p>
          <a:p>
            <a:pPr marL="0" indent="0">
              <a:buNone/>
            </a:pPr>
            <a:r>
              <a:rPr lang="en-US" sz="2400" b="1" dirty="0"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4)Does a patient become just a bunch of numbers and statistics?”. </a:t>
            </a:r>
          </a:p>
          <a:p>
            <a:pPr marL="0" indent="0">
              <a:buNone/>
            </a:pPr>
            <a:r>
              <a:rPr lang="en-US" sz="2400" b="1" dirty="0"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5)Ethical rules in AI 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63220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5D3699F-C196-7F63-A5AD-B0BC85B6FFE6}"/>
              </a:ext>
            </a:extLst>
          </p:cNvPr>
          <p:cNvSpPr>
            <a:spLocks noGrp="1"/>
          </p:cNvSpPr>
          <p:nvPr/>
        </p:nvSpPr>
        <p:spPr>
          <a:xfrm>
            <a:off x="314156" y="342123"/>
            <a:ext cx="7880195" cy="5473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b="1" dirty="0">
                <a:solidFill>
                  <a:schemeClr val="accent4"/>
                </a:solidFill>
                <a:latin typeface="Rajdhani" panose="020B0604020202020204" charset="0"/>
                <a:cs typeface="Rajdhani" panose="020B0604020202020204" charset="0"/>
              </a:rPr>
              <a:t>1) Intro to AI in medicine :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4095E440-96B1-4DB8-B31D-180B6B718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7808" y="2676364"/>
            <a:ext cx="8133184" cy="1043043"/>
          </a:xfrm>
        </p:spPr>
        <p:txBody>
          <a:bodyPr/>
          <a:lstStyle/>
          <a:p>
            <a:pPr marL="158750" indent="0">
              <a:buNone/>
            </a:pPr>
            <a:r>
              <a:rPr lang="en-US" sz="28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2) </a:t>
            </a:r>
            <a:r>
              <a:rPr lang="en-US" sz="2800" b="1" dirty="0">
                <a:solidFill>
                  <a:schemeClr val="accent4"/>
                </a:solidFill>
                <a:latin typeface="Rajdhani" panose="020B0604020202020204" charset="0"/>
                <a:cs typeface="Rajdhani" panose="020B0604020202020204" charset="0"/>
              </a:rPr>
              <a:t>Governments have already paid attention to making plans and strategies like “NG-PI”. </a:t>
            </a:r>
            <a:endParaRPr lang="ar-EG" sz="2800" b="1" dirty="0">
              <a:solidFill>
                <a:schemeClr val="accent4"/>
              </a:solidFill>
              <a:latin typeface="Rajdhani" panose="020B0604020202020204" charset="0"/>
            </a:endParaRPr>
          </a:p>
          <a:p>
            <a:endParaRPr lang="en-US" sz="2800" b="1" dirty="0">
              <a:solidFill>
                <a:schemeClr val="accent4"/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marL="158750" indent="0">
              <a:buNone/>
            </a:pPr>
            <a:endParaRPr lang="en-US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A4B6B9A9-A5FF-44A2-8CEE-6496954D9EB9}"/>
              </a:ext>
            </a:extLst>
          </p:cNvPr>
          <p:cNvSpPr txBox="1">
            <a:spLocks/>
          </p:cNvSpPr>
          <p:nvPr/>
        </p:nvSpPr>
        <p:spPr>
          <a:xfrm>
            <a:off x="657808" y="956153"/>
            <a:ext cx="8133184" cy="1510984"/>
          </a:xfrm>
          <a:prstGeom prst="rect">
            <a:avLst/>
          </a:prstGeom>
          <a:solidFill>
            <a:srgbClr val="FFFFFF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Fira Sans Condensed Light"/>
              <a:buAutoNum type="arabicPeriod"/>
              <a:defRPr sz="13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rabi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rabi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158750" indent="0">
              <a:buNone/>
            </a:pPr>
            <a:r>
              <a:rPr lang="en-US" sz="28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1) </a:t>
            </a:r>
            <a:r>
              <a:rPr lang="en-US" sz="2800" b="1" dirty="0">
                <a:solidFill>
                  <a:schemeClr val="accent4"/>
                </a:solidFill>
                <a:latin typeface="Rajdhani" panose="020B0604020202020204" charset="0"/>
                <a:cs typeface="Rajdhani" panose="020B0604020202020204" charset="0"/>
              </a:rPr>
              <a:t>the paper gives us some information on the chip “</a:t>
            </a:r>
            <a:r>
              <a:rPr lang="en-US" sz="2800" b="1" dirty="0" err="1">
                <a:solidFill>
                  <a:schemeClr val="accent4"/>
                </a:solidFill>
                <a:latin typeface="Rajdhani" panose="020B0604020202020204" charset="0"/>
                <a:cs typeface="Rajdhani" panose="020B0604020202020204" charset="0"/>
              </a:rPr>
              <a:t>truthnorth</a:t>
            </a:r>
            <a:r>
              <a:rPr lang="en-US" sz="2800" b="1" dirty="0">
                <a:solidFill>
                  <a:schemeClr val="accent4"/>
                </a:solidFill>
                <a:latin typeface="Rajdhani" panose="020B0604020202020204" charset="0"/>
                <a:cs typeface="Rajdhani" panose="020B0604020202020204" charset="0"/>
              </a:rPr>
              <a:t>”, which can give machines and computers some of the human brain-like abilities.</a:t>
            </a:r>
          </a:p>
          <a:p>
            <a:endParaRPr lang="en-US" sz="2800" b="1" dirty="0">
              <a:solidFill>
                <a:schemeClr val="accent4"/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marL="158750" indent="0">
              <a:buFont typeface="Fira Sans Condensed Light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926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311F83B-8105-45FF-8C7B-FC71F92DC5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1216" y="1505429"/>
            <a:ext cx="7869923" cy="1367024"/>
          </a:xfrm>
        </p:spPr>
        <p:txBody>
          <a:bodyPr/>
          <a:lstStyle/>
          <a:p>
            <a:pPr marL="158750" indent="0">
              <a:buNone/>
            </a:pPr>
            <a:r>
              <a:rPr lang="en-US" sz="28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-AI divided into three main branches virtual,  physical, and combination between virtual reality and robots.</a:t>
            </a:r>
          </a:p>
          <a:p>
            <a:pPr marL="15875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5B0C35F-29A1-48D7-942F-4BDEF08DAF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924" y="0"/>
            <a:ext cx="7704000" cy="976853"/>
          </a:xfrm>
        </p:spPr>
        <p:txBody>
          <a:bodyPr/>
          <a:lstStyle/>
          <a:p>
            <a:pPr algn="l"/>
            <a:r>
              <a:rPr lang="en-US" sz="4000" dirty="0"/>
              <a:t>2) Quick idea about the applications of AI , and it’s categories</a:t>
            </a:r>
          </a:p>
        </p:txBody>
      </p:sp>
      <p:sp>
        <p:nvSpPr>
          <p:cNvPr id="6" name="Text Placeholder 1">
            <a:extLst>
              <a:ext uri="{FF2B5EF4-FFF2-40B4-BE49-F238E27FC236}">
                <a16:creationId xmlns:a16="http://schemas.microsoft.com/office/drawing/2014/main" id="{8877C95B-DB69-471C-9ACF-3D8A239608A6}"/>
              </a:ext>
            </a:extLst>
          </p:cNvPr>
          <p:cNvSpPr txBox="1">
            <a:spLocks/>
          </p:cNvSpPr>
          <p:nvPr/>
        </p:nvSpPr>
        <p:spPr>
          <a:xfrm>
            <a:off x="581216" y="3928332"/>
            <a:ext cx="7869924" cy="659359"/>
          </a:xfrm>
          <a:prstGeom prst="rect">
            <a:avLst/>
          </a:prstGeom>
          <a:solidFill>
            <a:srgbClr val="FFFFFF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Fira Sans Condensed Light"/>
              <a:buAutoNum type="arabicPeriod"/>
              <a:defRPr sz="13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rabi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rabi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158750" indent="0">
              <a:buFont typeface="Fira Sans Condensed Light"/>
              <a:buNone/>
            </a:pPr>
            <a:r>
              <a:rPr lang="en-US" sz="28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-Virtual branch like </a:t>
            </a:r>
            <a:r>
              <a:rPr lang="it-IT" sz="28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virtual AI via machine learning .</a:t>
            </a:r>
          </a:p>
          <a:p>
            <a:pPr marL="158750" indent="0">
              <a:buFont typeface="Fira Sans Condensed Light"/>
              <a:buNone/>
            </a:pPr>
            <a:endParaRPr lang="en-US" dirty="0"/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78AB1A94-0C87-422E-858F-1848382FED55}"/>
              </a:ext>
            </a:extLst>
          </p:cNvPr>
          <p:cNvSpPr txBox="1">
            <a:spLocks/>
          </p:cNvSpPr>
          <p:nvPr/>
        </p:nvSpPr>
        <p:spPr>
          <a:xfrm>
            <a:off x="581216" y="3071349"/>
            <a:ext cx="7869923" cy="659359"/>
          </a:xfrm>
          <a:prstGeom prst="rect">
            <a:avLst/>
          </a:prstGeom>
          <a:solidFill>
            <a:srgbClr val="FFFFFF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Fira Sans Condensed Light"/>
              <a:buAutoNum type="arabicPeriod"/>
              <a:defRPr sz="13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rabi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rabi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158750" indent="0">
              <a:buFont typeface="Fira Sans Condensed Light"/>
              <a:buNone/>
            </a:pPr>
            <a:r>
              <a:rPr lang="en-US" sz="28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-Physical branch like surgical robots, robot </a:t>
            </a:r>
            <a:r>
              <a:rPr lang="en-US" sz="2800" b="1" dirty="0" err="1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moxi</a:t>
            </a:r>
            <a:r>
              <a:rPr lang="en-US" sz="28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.</a:t>
            </a:r>
          </a:p>
          <a:p>
            <a:pPr marL="0" indent="0">
              <a:buFont typeface="Fira Sans Condensed Light"/>
              <a:buNone/>
            </a:pPr>
            <a:endParaRPr lang="en-US" sz="2800" b="1" dirty="0">
              <a:solidFill>
                <a:schemeClr val="tx2"/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marL="158750" indent="0">
              <a:buFont typeface="Fira Sans Condensed Light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258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animBg="1"/>
      <p:bldP spid="6" grpId="0" animBg="1"/>
      <p:bldP spid="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7E6C974-2EDD-64AB-1CFA-219E346B0E00}"/>
              </a:ext>
            </a:extLst>
          </p:cNvPr>
          <p:cNvSpPr>
            <a:spLocks noGrp="1"/>
          </p:cNvSpPr>
          <p:nvPr/>
        </p:nvSpPr>
        <p:spPr>
          <a:xfrm>
            <a:off x="88705" y="62204"/>
            <a:ext cx="8720624" cy="11519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en-US" sz="32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</a:br>
            <a:r>
              <a:rPr lang="en-US" sz="40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3)</a:t>
            </a:r>
            <a:r>
              <a:rPr lang="en-US" sz="4000" b="1" dirty="0">
                <a:solidFill>
                  <a:schemeClr val="tx2"/>
                </a:solidFill>
                <a:effectLst/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 The paper highlights challenges that may help us to answer our question</a:t>
            </a:r>
            <a:br>
              <a:rPr lang="en-US" sz="3200" dirty="0">
                <a:solidFill>
                  <a:schemeClr val="tx2"/>
                </a:solidFill>
                <a:effectLst/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</a:br>
            <a:endParaRPr lang="en-US" sz="3200" dirty="0">
              <a:solidFill>
                <a:schemeClr val="tx2"/>
              </a:solidFill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7" name="Text Placeholder 1">
            <a:extLst>
              <a:ext uri="{FF2B5EF4-FFF2-40B4-BE49-F238E27FC236}">
                <a16:creationId xmlns:a16="http://schemas.microsoft.com/office/drawing/2014/main" id="{188C14CC-27DC-4245-9591-A9706120FC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225" y="1475678"/>
            <a:ext cx="7851584" cy="2810183"/>
          </a:xfrm>
        </p:spPr>
        <p:txBody>
          <a:bodyPr/>
          <a:lstStyle/>
          <a:p>
            <a:pPr marL="0" indent="0">
              <a:buNone/>
            </a:pPr>
            <a:r>
              <a:rPr lang="en-US" sz="32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- It confirms that it is important to find the balance among three relationships:</a:t>
            </a:r>
          </a:p>
          <a:p>
            <a:pPr marL="0" indent="0">
              <a:buNone/>
            </a:pPr>
            <a:r>
              <a:rPr lang="en-US" sz="32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 1) Science - medical indication</a:t>
            </a:r>
          </a:p>
          <a:p>
            <a:pPr marL="0" indent="0">
              <a:buNone/>
            </a:pPr>
            <a:r>
              <a:rPr lang="en-US" sz="32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 2) Human society - safety and priority of life</a:t>
            </a:r>
          </a:p>
          <a:p>
            <a:pPr marL="0" indent="0">
              <a:buNone/>
            </a:pPr>
            <a:r>
              <a:rPr lang="en-US" sz="32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 3) Individual - patient desire</a:t>
            </a:r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878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2DFF85-3B42-4FF9-99EB-ABDEB156D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60065" y="2297032"/>
            <a:ext cx="5823870" cy="1261042"/>
          </a:xfrm>
        </p:spPr>
        <p:txBody>
          <a:bodyPr/>
          <a:lstStyle/>
          <a:p>
            <a:pPr marL="158750" indent="0">
              <a:buNone/>
            </a:pPr>
            <a:r>
              <a:rPr lang="en-US" sz="32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 In the paper ,the answer is yes but we will know why at the end.</a:t>
            </a:r>
          </a:p>
          <a:p>
            <a:pPr marL="15875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DFCA5BE-3FD2-4050-A6E7-C578FBA4F5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162" y="192832"/>
            <a:ext cx="7704000" cy="1207008"/>
          </a:xfrm>
        </p:spPr>
        <p:txBody>
          <a:bodyPr/>
          <a:lstStyle/>
          <a:p>
            <a:pPr algn="l"/>
            <a:r>
              <a:rPr lang="en-US" sz="4000" dirty="0">
                <a:solidFill>
                  <a:schemeClr val="tx2"/>
                </a:solidFill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4</a:t>
            </a:r>
            <a:r>
              <a:rPr lang="en-US" sz="4000" b="1" dirty="0">
                <a:solidFill>
                  <a:schemeClr val="tx2"/>
                </a:solidFill>
                <a:effectLst/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)Does a patient become just a bunch of numbers and statistics?”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50573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8D66FB1-80A6-44EB-9309-6948E18E2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783" y="1270662"/>
            <a:ext cx="7318434" cy="1876575"/>
          </a:xfrm>
        </p:spPr>
        <p:txBody>
          <a:bodyPr/>
          <a:lstStyle/>
          <a:p>
            <a:pPr marL="158750" indent="0">
              <a:buNone/>
            </a:pPr>
            <a:r>
              <a:rPr lang="en-US" sz="28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-The first rule is that clinical staff must be careful with patient’s life as technical errors associated with such technologies may cause problems and don’t take risks.</a:t>
            </a:r>
          </a:p>
          <a:p>
            <a:pPr marL="0" indent="0">
              <a:buNone/>
            </a:pPr>
            <a:r>
              <a:rPr lang="en-US" sz="28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 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354FADC-2355-4C97-A2BD-1FCFB813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434" y="192070"/>
            <a:ext cx="7704000" cy="640701"/>
          </a:xfrm>
        </p:spPr>
        <p:txBody>
          <a:bodyPr/>
          <a:lstStyle/>
          <a:p>
            <a:pPr algn="l"/>
            <a:r>
              <a:rPr lang="en-US" sz="4400" dirty="0">
                <a:solidFill>
                  <a:schemeClr val="tx2"/>
                </a:solidFill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5</a:t>
            </a:r>
            <a:r>
              <a:rPr lang="en-US" sz="4400" b="1" dirty="0">
                <a:solidFill>
                  <a:schemeClr val="tx2"/>
                </a:solidFill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)</a:t>
            </a:r>
            <a:r>
              <a:rPr lang="en-US" sz="4400" dirty="0">
                <a:solidFill>
                  <a:schemeClr val="tx2"/>
                </a:solidFill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E</a:t>
            </a:r>
            <a:r>
              <a:rPr lang="en-US" sz="4400" b="1" dirty="0">
                <a:solidFill>
                  <a:schemeClr val="tx2"/>
                </a:solidFill>
                <a:effectLst/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thical rules </a:t>
            </a:r>
            <a:r>
              <a:rPr lang="en-US" sz="4400" b="1">
                <a:solidFill>
                  <a:schemeClr val="tx2"/>
                </a:solidFill>
                <a:effectLst/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in ai</a:t>
            </a:r>
            <a:endParaRPr lang="en-US" sz="4400" dirty="0"/>
          </a:p>
        </p:txBody>
      </p:sp>
      <p:sp>
        <p:nvSpPr>
          <p:cNvPr id="5" name="Text Placeholder 1">
            <a:extLst>
              <a:ext uri="{FF2B5EF4-FFF2-40B4-BE49-F238E27FC236}">
                <a16:creationId xmlns:a16="http://schemas.microsoft.com/office/drawing/2014/main" id="{1CE3D899-01A4-4644-9341-A63B671B8F95}"/>
              </a:ext>
            </a:extLst>
          </p:cNvPr>
          <p:cNvSpPr txBox="1">
            <a:spLocks/>
          </p:cNvSpPr>
          <p:nvPr/>
        </p:nvSpPr>
        <p:spPr>
          <a:xfrm>
            <a:off x="912783" y="3433701"/>
            <a:ext cx="7318434" cy="1036603"/>
          </a:xfrm>
          <a:prstGeom prst="rect">
            <a:avLst/>
          </a:prstGeom>
          <a:solidFill>
            <a:srgbClr val="FFFFFF">
              <a:alpha val="45090"/>
            </a:srgbClr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Fira Sans Condensed Light"/>
              <a:buAutoNum type="arabicPeriod"/>
              <a:defRPr sz="1300" b="0" i="0" u="none" strike="noStrike" cap="none">
                <a:solidFill>
                  <a:srgbClr val="F3F3F3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rabi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rabi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Fira Sans Condensed Light"/>
              <a:buAutoNum type="alpha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100"/>
              <a:buFont typeface="Fira Sans Condensed Light"/>
              <a:buAutoNum type="romanLcPeriod"/>
              <a:defRPr sz="12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pPr marL="158750" indent="0">
              <a:buFont typeface="Fira Sans Condensed Light"/>
              <a:buNone/>
            </a:pPr>
            <a:r>
              <a:rPr lang="en-US" sz="28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-The second rule is giving priority to the individual’s interests.</a:t>
            </a:r>
          </a:p>
          <a:p>
            <a:pPr marL="158750" indent="0">
              <a:buFont typeface="Fira Sans Condensed Light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431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4"/>
          <p:cNvSpPr txBox="1">
            <a:spLocks noGrp="1"/>
          </p:cNvSpPr>
          <p:nvPr>
            <p:ph type="ctrTitle"/>
          </p:nvPr>
        </p:nvSpPr>
        <p:spPr>
          <a:xfrm>
            <a:off x="272130" y="497631"/>
            <a:ext cx="3963967" cy="40257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algn="l"/>
            <a:r>
              <a:rPr lang="en-US" sz="4000" i="0" u="none" strike="noStrike" baseline="0" dirty="0">
                <a:latin typeface="Rajdhani" panose="020B0604020202020204" charset="0"/>
                <a:cs typeface="Rajdhani" panose="020B0604020202020204" charset="0"/>
              </a:rPr>
              <a:t>The disruptive power of Artificial Intelligence. Ethical aspects of</a:t>
            </a:r>
            <a:br>
              <a:rPr lang="en-US" sz="4000" i="0" u="none" strike="noStrike" baseline="0" dirty="0">
                <a:latin typeface="Rajdhani" panose="020B0604020202020204" charset="0"/>
                <a:cs typeface="Rajdhani" panose="020B0604020202020204" charset="0"/>
              </a:rPr>
            </a:br>
            <a:r>
              <a:rPr lang="en-US" sz="4000" i="0" u="none" strike="noStrike" baseline="0" dirty="0">
                <a:latin typeface="Rajdhani" panose="020B0604020202020204" charset="0"/>
                <a:cs typeface="Rajdhani" panose="020B0604020202020204" charset="0"/>
              </a:rPr>
              <a:t>gerontechnology in elderly care</a:t>
            </a:r>
            <a:endParaRPr lang="en-US" sz="4000" dirty="0">
              <a:latin typeface="Rajdhani" panose="020B0604020202020204" charset="0"/>
              <a:ea typeface="Rajdhani"/>
              <a:cs typeface="Rajdhani" panose="020B0604020202020204" charset="0"/>
              <a:sym typeface="Rajdhani"/>
            </a:endParaRPr>
          </a:p>
        </p:txBody>
      </p:sp>
      <p:pic>
        <p:nvPicPr>
          <p:cNvPr id="104" name="Google Shape;104;p24"/>
          <p:cNvPicPr preferRelativeResize="0"/>
          <p:nvPr/>
        </p:nvPicPr>
        <p:blipFill rotWithShape="1">
          <a:blip r:embed="rId4">
            <a:alphaModFix/>
          </a:blip>
          <a:srcRect l="6664" t="4858" r="6220" b="5495"/>
          <a:stretch/>
        </p:blipFill>
        <p:spPr>
          <a:xfrm>
            <a:off x="4046050" y="411988"/>
            <a:ext cx="4197350" cy="4319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 txBox="1">
            <a:spLocks noGrp="1"/>
          </p:cNvSpPr>
          <p:nvPr>
            <p:ph type="title"/>
          </p:nvPr>
        </p:nvSpPr>
        <p:spPr>
          <a:xfrm>
            <a:off x="2122878" y="3192828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0" u="none" strike="noStrike" baseline="0" dirty="0">
                <a:latin typeface="Rajdhani" panose="020B0604020202020204" charset="0"/>
                <a:cs typeface="Rajdhani" panose="020B0604020202020204" charset="0"/>
              </a:rPr>
              <a:t>4p-medicine</a:t>
            </a:r>
            <a:endParaRPr dirty="0"/>
          </a:p>
        </p:txBody>
      </p:sp>
      <p:sp>
        <p:nvSpPr>
          <p:cNvPr id="117" name="Google Shape;117;p26"/>
          <p:cNvSpPr txBox="1">
            <a:spLocks noGrp="1"/>
          </p:cNvSpPr>
          <p:nvPr>
            <p:ph type="title" idx="2"/>
          </p:nvPr>
        </p:nvSpPr>
        <p:spPr>
          <a:xfrm>
            <a:off x="5467527" y="3192828"/>
            <a:ext cx="23391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0" u="none" strike="noStrike" baseline="0" dirty="0">
                <a:latin typeface="Rajdhani" panose="020B0604020202020204" charset="0"/>
                <a:cs typeface="Rajdhani" panose="020B0604020202020204" charset="0"/>
              </a:rPr>
              <a:t>4d-risks</a:t>
            </a:r>
            <a:endParaRPr dirty="0"/>
          </a:p>
        </p:txBody>
      </p:sp>
      <p:sp>
        <p:nvSpPr>
          <p:cNvPr id="119" name="Google Shape;119;p26"/>
          <p:cNvSpPr txBox="1">
            <a:spLocks noGrp="1"/>
          </p:cNvSpPr>
          <p:nvPr>
            <p:ph type="title" idx="4"/>
          </p:nvPr>
        </p:nvSpPr>
        <p:spPr>
          <a:xfrm>
            <a:off x="2909195" y="442028"/>
            <a:ext cx="3631985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latin typeface="Rajdhani" panose="020B0604020202020204" charset="0"/>
                <a:cs typeface="Rajdhani" panose="020B0604020202020204" charset="0"/>
              </a:rPr>
              <a:t>E</a:t>
            </a:r>
            <a:r>
              <a:rPr lang="en-US" sz="4800" i="0" u="none" strike="noStrike" baseline="0" dirty="0">
                <a:latin typeface="Rajdhani" panose="020B0604020202020204" charset="0"/>
                <a:cs typeface="Rajdhani" panose="020B0604020202020204" charset="0"/>
              </a:rPr>
              <a:t>thical model</a:t>
            </a:r>
            <a:endParaRPr sz="48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124" name="Google Shape;124;p26"/>
          <p:cNvSpPr txBox="1">
            <a:spLocks noGrp="1"/>
          </p:cNvSpPr>
          <p:nvPr>
            <p:ph type="title" idx="9"/>
          </p:nvPr>
        </p:nvSpPr>
        <p:spPr>
          <a:xfrm>
            <a:off x="1337373" y="3253345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26" name="Google Shape;126;p26"/>
          <p:cNvSpPr txBox="1">
            <a:spLocks noGrp="1"/>
          </p:cNvSpPr>
          <p:nvPr>
            <p:ph type="title" idx="14"/>
          </p:nvPr>
        </p:nvSpPr>
        <p:spPr>
          <a:xfrm>
            <a:off x="4670953" y="3192828"/>
            <a:ext cx="600000" cy="42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28" name="Google Shape;128;p26"/>
          <p:cNvCxnSpPr/>
          <p:nvPr/>
        </p:nvCxnSpPr>
        <p:spPr>
          <a:xfrm>
            <a:off x="5347229" y="3093843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30" name="Google Shape;130;p26"/>
          <p:cNvCxnSpPr/>
          <p:nvPr/>
        </p:nvCxnSpPr>
        <p:spPr>
          <a:xfrm>
            <a:off x="2002579" y="3093843"/>
            <a:ext cx="0" cy="6306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11" name="Google Shape;116;p26">
            <a:extLst>
              <a:ext uri="{FF2B5EF4-FFF2-40B4-BE49-F238E27FC236}">
                <a16:creationId xmlns:a16="http://schemas.microsoft.com/office/drawing/2014/main" id="{57B6C479-4E10-4D42-B8F5-166C3BFCB523}"/>
              </a:ext>
            </a:extLst>
          </p:cNvPr>
          <p:cNvSpPr txBox="1">
            <a:spLocks/>
          </p:cNvSpPr>
          <p:nvPr/>
        </p:nvSpPr>
        <p:spPr>
          <a:xfrm>
            <a:off x="1530564" y="1301731"/>
            <a:ext cx="6280777" cy="1035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200"/>
              <a:buFont typeface="Fira Sans Condensed Light"/>
              <a:buNone/>
              <a:defRPr sz="1400" b="0" i="0" u="none" strike="noStrike" cap="none">
                <a:solidFill>
                  <a:schemeClr val="lt2"/>
                </a:solidFill>
                <a:latin typeface="Fira Sans Condensed Light"/>
                <a:ea typeface="Fira Sans Condensed Light"/>
                <a:cs typeface="Fira Sans Condensed Light"/>
                <a:sym typeface="Fira Sans Condensed Light"/>
              </a:defRPr>
            </a:lvl9pPr>
          </a:lstStyle>
          <a:p>
            <a:r>
              <a:rPr lang="en-US" sz="28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AI can be elaborated in order to actualize its 4p-potential and diminish its risks.</a:t>
            </a:r>
            <a:endParaRPr lang="en-US" sz="2800" dirty="0">
              <a:latin typeface="Rajdhani" panose="020B0604020202020204" charset="0"/>
              <a:cs typeface="Rajdhani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117" grpId="0"/>
      <p:bldP spid="124" grpId="0"/>
      <p:bldP spid="12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94745" y="98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Agenda</a:t>
            </a:r>
            <a:endParaRPr sz="4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965862"/>
            <a:ext cx="7704000" cy="3966921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Overview.</a:t>
            </a:r>
            <a:endParaRPr lang="en" sz="3200" b="1" dirty="0">
              <a:solidFill>
                <a:schemeClr val="lt2"/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The need to Extend 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Scope of work.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Contribution.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Results.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Future Work.</a:t>
            </a:r>
            <a:r>
              <a:rPr lang="en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 </a:t>
            </a:r>
            <a:endParaRPr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6944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784200" y="1595257"/>
            <a:ext cx="3787800" cy="1355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i="0" u="none" strike="noStrike" baseline="0" dirty="0">
                <a:latin typeface="Rajdhani" panose="020B0604020202020204" charset="0"/>
                <a:cs typeface="Rajdhani" panose="020B0604020202020204" charset="0"/>
              </a:rPr>
              <a:t>4p-medicine</a:t>
            </a:r>
            <a:endParaRPr sz="48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572000" y="2638468"/>
            <a:ext cx="3962399" cy="14494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800" dirty="0">
                <a:latin typeface="AdvOT596495f2"/>
              </a:rPr>
              <a:t>     </a:t>
            </a:r>
            <a:r>
              <a:rPr lang="en-US" sz="2400" dirty="0">
                <a:latin typeface="Rajdhani" panose="020B0604020202020204" charset="0"/>
                <a:cs typeface="Rajdhani" panose="020B0604020202020204" charset="0"/>
              </a:rPr>
              <a:t>B</a:t>
            </a:r>
            <a:r>
              <a:rPr lang="en-US" sz="2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y combining large data sets from electronic health records, AI systems could fulfill the promise of the so-called 4p-medicine.</a:t>
            </a:r>
            <a:endParaRPr lang="en-US" sz="24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9171" y="458470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5001176" y="2568995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815829" y="278447"/>
            <a:ext cx="7512342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0" u="none" strike="noStrike" baseline="0" dirty="0">
                <a:latin typeface="Rajdhani" panose="020B0604020202020204" charset="0"/>
                <a:cs typeface="Rajdhani" panose="020B0604020202020204" charset="0"/>
              </a:rPr>
              <a:t>Big Data-applications could be used for</a:t>
            </a:r>
            <a:endParaRPr sz="32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53" name="Google Shape;653;p34"/>
          <p:cNvSpPr/>
          <p:nvPr/>
        </p:nvSpPr>
        <p:spPr>
          <a:xfrm>
            <a:off x="4115925" y="2338950"/>
            <a:ext cx="912300" cy="9123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456930" y="1521679"/>
            <a:ext cx="2857627" cy="778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>
              <a:buNone/>
            </a:pPr>
            <a:r>
              <a:rPr lang="en-US" sz="16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predictive analysis of disease progression and health risks.</a:t>
            </a:r>
            <a:endParaRPr sz="16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55" name="Google Shape;655;p34"/>
          <p:cNvSpPr txBox="1">
            <a:spLocks noGrp="1"/>
          </p:cNvSpPr>
          <p:nvPr>
            <p:ph type="subTitle" idx="4294967295"/>
          </p:nvPr>
        </p:nvSpPr>
        <p:spPr>
          <a:xfrm flipH="1">
            <a:off x="6037542" y="1495548"/>
            <a:ext cx="2194800" cy="63326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8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personalizing care management.</a:t>
            </a:r>
            <a:endParaRPr sz="14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56" name="Google Shape;656;p34"/>
          <p:cNvSpPr txBox="1">
            <a:spLocks noGrp="1"/>
          </p:cNvSpPr>
          <p:nvPr>
            <p:ph type="subTitle" idx="4294967295"/>
          </p:nvPr>
        </p:nvSpPr>
        <p:spPr>
          <a:xfrm>
            <a:off x="410661" y="3583354"/>
            <a:ext cx="2724539" cy="8735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6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preventing health risks based on behavioral analytics.</a:t>
            </a:r>
            <a:endParaRPr sz="16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57" name="Google Shape;657;p34"/>
          <p:cNvSpPr txBox="1">
            <a:spLocks noGrp="1"/>
          </p:cNvSpPr>
          <p:nvPr>
            <p:ph type="subTitle" idx="4294967295"/>
          </p:nvPr>
        </p:nvSpPr>
        <p:spPr>
          <a:xfrm>
            <a:off x="5924050" y="3576934"/>
            <a:ext cx="2829197" cy="9822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>
              <a:buNone/>
            </a:pPr>
            <a:r>
              <a:rPr lang="en-US" sz="16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Enabling participatory patient engagement in collecting and sharing health data.</a:t>
            </a:r>
            <a:endParaRPr sz="16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58" name="Google Shape;658;p34"/>
          <p:cNvSpPr/>
          <p:nvPr/>
        </p:nvSpPr>
        <p:spPr>
          <a:xfrm>
            <a:off x="4285725" y="2508750"/>
            <a:ext cx="572700" cy="5727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34"/>
          <p:cNvSpPr/>
          <p:nvPr/>
        </p:nvSpPr>
        <p:spPr>
          <a:xfrm>
            <a:off x="4385488" y="2569788"/>
            <a:ext cx="373167" cy="450621"/>
          </a:xfrm>
          <a:custGeom>
            <a:avLst/>
            <a:gdLst/>
            <a:ahLst/>
            <a:cxnLst/>
            <a:rect l="l" t="t" r="r" b="b"/>
            <a:pathLst>
              <a:path w="56519" h="68250" extrusionOk="0">
                <a:moveTo>
                  <a:pt x="28263" y="0"/>
                </a:moveTo>
                <a:lnTo>
                  <a:pt x="3305" y="24955"/>
                </a:lnTo>
                <a:lnTo>
                  <a:pt x="10602" y="32248"/>
                </a:lnTo>
                <a:lnTo>
                  <a:pt x="28263" y="14592"/>
                </a:lnTo>
                <a:lnTo>
                  <a:pt x="40244" y="26576"/>
                </a:lnTo>
                <a:lnTo>
                  <a:pt x="28263" y="38561"/>
                </a:lnTo>
                <a:lnTo>
                  <a:pt x="19050" y="29351"/>
                </a:lnTo>
                <a:lnTo>
                  <a:pt x="17619" y="30778"/>
                </a:lnTo>
                <a:lnTo>
                  <a:pt x="28263" y="41418"/>
                </a:lnTo>
                <a:lnTo>
                  <a:pt x="43104" y="26576"/>
                </a:lnTo>
                <a:lnTo>
                  <a:pt x="28263" y="11732"/>
                </a:lnTo>
                <a:lnTo>
                  <a:pt x="10602" y="29389"/>
                </a:lnTo>
                <a:lnTo>
                  <a:pt x="6165" y="24955"/>
                </a:lnTo>
                <a:lnTo>
                  <a:pt x="28263" y="2861"/>
                </a:lnTo>
                <a:lnTo>
                  <a:pt x="53658" y="28260"/>
                </a:lnTo>
                <a:lnTo>
                  <a:pt x="28263" y="53658"/>
                </a:lnTo>
                <a:lnTo>
                  <a:pt x="7297" y="32693"/>
                </a:lnTo>
                <a:lnTo>
                  <a:pt x="0" y="39990"/>
                </a:lnTo>
                <a:lnTo>
                  <a:pt x="28263" y="68250"/>
                </a:lnTo>
                <a:lnTo>
                  <a:pt x="56518" y="39990"/>
                </a:lnTo>
                <a:lnTo>
                  <a:pt x="52419" y="35889"/>
                </a:lnTo>
                <a:lnTo>
                  <a:pt x="50990" y="37319"/>
                </a:lnTo>
                <a:lnTo>
                  <a:pt x="53658" y="39990"/>
                </a:lnTo>
                <a:lnTo>
                  <a:pt x="28263" y="65390"/>
                </a:lnTo>
                <a:lnTo>
                  <a:pt x="2860" y="39990"/>
                </a:lnTo>
                <a:lnTo>
                  <a:pt x="7297" y="35553"/>
                </a:lnTo>
                <a:lnTo>
                  <a:pt x="28263" y="56519"/>
                </a:lnTo>
                <a:lnTo>
                  <a:pt x="56518" y="28260"/>
                </a:lnTo>
                <a:lnTo>
                  <a:pt x="2826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" name="Google Shape;660;p34"/>
          <p:cNvGrpSpPr/>
          <p:nvPr/>
        </p:nvGrpSpPr>
        <p:grpSpPr>
          <a:xfrm>
            <a:off x="5567955" y="3351974"/>
            <a:ext cx="266197" cy="249155"/>
            <a:chOff x="1507342" y="1024774"/>
            <a:chExt cx="399216" cy="373658"/>
          </a:xfrm>
        </p:grpSpPr>
        <p:sp>
          <p:nvSpPr>
            <p:cNvPr id="661" name="Google Shape;661;p34"/>
            <p:cNvSpPr/>
            <p:nvPr/>
          </p:nvSpPr>
          <p:spPr>
            <a:xfrm>
              <a:off x="1507342" y="1024774"/>
              <a:ext cx="399216" cy="373658"/>
            </a:xfrm>
            <a:custGeom>
              <a:avLst/>
              <a:gdLst/>
              <a:ahLst/>
              <a:cxnLst/>
              <a:rect l="l" t="t" r="r" b="b"/>
              <a:pathLst>
                <a:path w="53389" h="49971" extrusionOk="0">
                  <a:moveTo>
                    <a:pt x="39967" y="0"/>
                  </a:moveTo>
                  <a:lnTo>
                    <a:pt x="16320" y="7"/>
                  </a:lnTo>
                  <a:lnTo>
                    <a:pt x="17534" y="2032"/>
                  </a:lnTo>
                  <a:lnTo>
                    <a:pt x="38760" y="2022"/>
                  </a:lnTo>
                  <a:lnTo>
                    <a:pt x="50008" y="21948"/>
                  </a:lnTo>
                  <a:lnTo>
                    <a:pt x="26026" y="21954"/>
                  </a:lnTo>
                  <a:lnTo>
                    <a:pt x="14332" y="154"/>
                  </a:lnTo>
                  <a:lnTo>
                    <a:pt x="1" y="24996"/>
                  </a:lnTo>
                  <a:lnTo>
                    <a:pt x="14346" y="49827"/>
                  </a:lnTo>
                  <a:lnTo>
                    <a:pt x="26026" y="28020"/>
                  </a:lnTo>
                  <a:lnTo>
                    <a:pt x="50012" y="28013"/>
                  </a:lnTo>
                  <a:lnTo>
                    <a:pt x="50012" y="28013"/>
                  </a:lnTo>
                  <a:lnTo>
                    <a:pt x="38770" y="47942"/>
                  </a:lnTo>
                  <a:lnTo>
                    <a:pt x="17548" y="47948"/>
                  </a:lnTo>
                  <a:lnTo>
                    <a:pt x="16334" y="49971"/>
                  </a:lnTo>
                  <a:lnTo>
                    <a:pt x="39981" y="49963"/>
                  </a:lnTo>
                  <a:lnTo>
                    <a:pt x="53389" y="25992"/>
                  </a:lnTo>
                  <a:lnTo>
                    <a:pt x="24815" y="25998"/>
                  </a:lnTo>
                  <a:lnTo>
                    <a:pt x="14281" y="45667"/>
                  </a:lnTo>
                  <a:lnTo>
                    <a:pt x="2334" y="24996"/>
                  </a:lnTo>
                  <a:lnTo>
                    <a:pt x="14267" y="4311"/>
                  </a:lnTo>
                  <a:lnTo>
                    <a:pt x="24818" y="23976"/>
                  </a:lnTo>
                  <a:lnTo>
                    <a:pt x="53389" y="23969"/>
                  </a:lnTo>
                  <a:lnTo>
                    <a:pt x="39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>
              <a:off x="1609125" y="1147993"/>
              <a:ext cx="45471" cy="127222"/>
            </a:xfrm>
            <a:custGeom>
              <a:avLst/>
              <a:gdLst/>
              <a:ahLst/>
              <a:cxnLst/>
              <a:rect l="l" t="t" r="r" b="b"/>
              <a:pathLst>
                <a:path w="6081" h="17014" extrusionOk="0">
                  <a:moveTo>
                    <a:pt x="4913" y="0"/>
                  </a:moveTo>
                  <a:lnTo>
                    <a:pt x="1" y="8506"/>
                  </a:lnTo>
                  <a:lnTo>
                    <a:pt x="4913" y="17014"/>
                  </a:lnTo>
                  <a:lnTo>
                    <a:pt x="6080" y="14992"/>
                  </a:lnTo>
                  <a:lnTo>
                    <a:pt x="2338" y="8506"/>
                  </a:lnTo>
                  <a:lnTo>
                    <a:pt x="6080" y="2023"/>
                  </a:lnTo>
                  <a:lnTo>
                    <a:pt x="49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" name="Google Shape;663;p34"/>
          <p:cNvSpPr/>
          <p:nvPr/>
        </p:nvSpPr>
        <p:spPr>
          <a:xfrm>
            <a:off x="3303861" y="1991081"/>
            <a:ext cx="283071" cy="245141"/>
          </a:xfrm>
          <a:custGeom>
            <a:avLst/>
            <a:gdLst/>
            <a:ahLst/>
            <a:cxnLst/>
            <a:rect l="l" t="t" r="r" b="b"/>
            <a:pathLst>
              <a:path w="56756" h="49151" extrusionOk="0">
                <a:moveTo>
                  <a:pt x="14188" y="1"/>
                </a:moveTo>
                <a:lnTo>
                  <a:pt x="1" y="24576"/>
                </a:lnTo>
                <a:lnTo>
                  <a:pt x="14188" y="49150"/>
                </a:lnTo>
                <a:lnTo>
                  <a:pt x="43782" y="49150"/>
                </a:lnTo>
                <a:lnTo>
                  <a:pt x="28376" y="23864"/>
                </a:lnTo>
                <a:lnTo>
                  <a:pt x="15426" y="45124"/>
                </a:lnTo>
                <a:lnTo>
                  <a:pt x="35068" y="45124"/>
                </a:lnTo>
                <a:lnTo>
                  <a:pt x="33679" y="43101"/>
                </a:lnTo>
                <a:lnTo>
                  <a:pt x="19026" y="43101"/>
                </a:lnTo>
                <a:lnTo>
                  <a:pt x="28376" y="27750"/>
                </a:lnTo>
                <a:lnTo>
                  <a:pt x="40182" y="47128"/>
                </a:lnTo>
                <a:lnTo>
                  <a:pt x="15355" y="47128"/>
                </a:lnTo>
                <a:lnTo>
                  <a:pt x="2334" y="24576"/>
                </a:lnTo>
                <a:lnTo>
                  <a:pt x="15355" y="2023"/>
                </a:lnTo>
                <a:lnTo>
                  <a:pt x="41397" y="2023"/>
                </a:lnTo>
                <a:lnTo>
                  <a:pt x="54418" y="24576"/>
                </a:lnTo>
                <a:lnTo>
                  <a:pt x="44818" y="41206"/>
                </a:lnTo>
                <a:lnTo>
                  <a:pt x="23241" y="6659"/>
                </a:lnTo>
                <a:lnTo>
                  <a:pt x="34254" y="6659"/>
                </a:lnTo>
                <a:lnTo>
                  <a:pt x="30764" y="12912"/>
                </a:lnTo>
                <a:lnTo>
                  <a:pt x="32006" y="14839"/>
                </a:lnTo>
                <a:lnTo>
                  <a:pt x="37698" y="4637"/>
                </a:lnTo>
                <a:lnTo>
                  <a:pt x="19590" y="4637"/>
                </a:lnTo>
                <a:lnTo>
                  <a:pt x="44887" y="45130"/>
                </a:lnTo>
                <a:lnTo>
                  <a:pt x="56755" y="24576"/>
                </a:lnTo>
                <a:lnTo>
                  <a:pt x="4256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4"/>
          <p:cNvSpPr/>
          <p:nvPr/>
        </p:nvSpPr>
        <p:spPr>
          <a:xfrm>
            <a:off x="5586942" y="1999525"/>
            <a:ext cx="228224" cy="228239"/>
          </a:xfrm>
          <a:custGeom>
            <a:avLst/>
            <a:gdLst/>
            <a:ahLst/>
            <a:cxnLst/>
            <a:rect l="l" t="t" r="r" b="b"/>
            <a:pathLst>
              <a:path w="46246" h="46249" extrusionOk="0">
                <a:moveTo>
                  <a:pt x="23121" y="14630"/>
                </a:moveTo>
                <a:cubicBezTo>
                  <a:pt x="25393" y="14630"/>
                  <a:pt x="27524" y="15513"/>
                  <a:pt x="29129" y="17117"/>
                </a:cubicBezTo>
                <a:cubicBezTo>
                  <a:pt x="32440" y="20429"/>
                  <a:pt x="32440" y="25821"/>
                  <a:pt x="29129" y="29132"/>
                </a:cubicBezTo>
                <a:cubicBezTo>
                  <a:pt x="27524" y="30737"/>
                  <a:pt x="25393" y="31620"/>
                  <a:pt x="23121" y="31620"/>
                </a:cubicBezTo>
                <a:cubicBezTo>
                  <a:pt x="20853" y="31620"/>
                  <a:pt x="18721" y="30737"/>
                  <a:pt x="17117" y="29132"/>
                </a:cubicBezTo>
                <a:cubicBezTo>
                  <a:pt x="13805" y="25821"/>
                  <a:pt x="13805" y="20429"/>
                  <a:pt x="17117" y="17117"/>
                </a:cubicBezTo>
                <a:cubicBezTo>
                  <a:pt x="18721" y="15513"/>
                  <a:pt x="20853" y="14630"/>
                  <a:pt x="23121" y="14630"/>
                </a:cubicBezTo>
                <a:close/>
                <a:moveTo>
                  <a:pt x="23121" y="2023"/>
                </a:moveTo>
                <a:cubicBezTo>
                  <a:pt x="28759" y="2023"/>
                  <a:pt x="34059" y="4219"/>
                  <a:pt x="38044" y="8205"/>
                </a:cubicBezTo>
                <a:cubicBezTo>
                  <a:pt x="42030" y="12191"/>
                  <a:pt x="44223" y="17490"/>
                  <a:pt x="44223" y="23125"/>
                </a:cubicBezTo>
                <a:cubicBezTo>
                  <a:pt x="44223" y="27528"/>
                  <a:pt x="42879" y="31723"/>
                  <a:pt x="40392" y="35246"/>
                </a:cubicBezTo>
                <a:cubicBezTo>
                  <a:pt x="38279" y="35832"/>
                  <a:pt x="36128" y="36118"/>
                  <a:pt x="33994" y="36118"/>
                </a:cubicBezTo>
                <a:cubicBezTo>
                  <a:pt x="31061" y="36118"/>
                  <a:pt x="28160" y="35578"/>
                  <a:pt x="25437" y="34535"/>
                </a:cubicBezTo>
                <a:cubicBezTo>
                  <a:pt x="27131" y="33532"/>
                  <a:pt x="28721" y="32324"/>
                  <a:pt x="30172" y="30929"/>
                </a:cubicBezTo>
                <a:cubicBezTo>
                  <a:pt x="30305" y="30809"/>
                  <a:pt x="30432" y="30686"/>
                  <a:pt x="30559" y="30562"/>
                </a:cubicBezTo>
                <a:cubicBezTo>
                  <a:pt x="34660" y="26460"/>
                  <a:pt x="34660" y="19789"/>
                  <a:pt x="30559" y="15687"/>
                </a:cubicBezTo>
                <a:cubicBezTo>
                  <a:pt x="28575" y="13703"/>
                  <a:pt x="25933" y="12608"/>
                  <a:pt x="23121" y="12608"/>
                </a:cubicBezTo>
                <a:cubicBezTo>
                  <a:pt x="20316" y="12608"/>
                  <a:pt x="17675" y="13703"/>
                  <a:pt x="15687" y="15687"/>
                </a:cubicBezTo>
                <a:cubicBezTo>
                  <a:pt x="11585" y="19789"/>
                  <a:pt x="11585" y="26460"/>
                  <a:pt x="15687" y="30562"/>
                </a:cubicBezTo>
                <a:cubicBezTo>
                  <a:pt x="15813" y="30686"/>
                  <a:pt x="15940" y="30809"/>
                  <a:pt x="16073" y="30929"/>
                </a:cubicBezTo>
                <a:cubicBezTo>
                  <a:pt x="17524" y="32324"/>
                  <a:pt x="19111" y="33532"/>
                  <a:pt x="20805" y="34535"/>
                </a:cubicBezTo>
                <a:cubicBezTo>
                  <a:pt x="18084" y="35578"/>
                  <a:pt x="15184" y="36118"/>
                  <a:pt x="12251" y="36118"/>
                </a:cubicBezTo>
                <a:cubicBezTo>
                  <a:pt x="10116" y="36118"/>
                  <a:pt x="7964" y="35832"/>
                  <a:pt x="5851" y="35246"/>
                </a:cubicBezTo>
                <a:cubicBezTo>
                  <a:pt x="3367" y="31723"/>
                  <a:pt x="2022" y="27528"/>
                  <a:pt x="2022" y="23125"/>
                </a:cubicBezTo>
                <a:cubicBezTo>
                  <a:pt x="2022" y="17487"/>
                  <a:pt x="4215" y="12191"/>
                  <a:pt x="8201" y="8205"/>
                </a:cubicBezTo>
                <a:cubicBezTo>
                  <a:pt x="12187" y="4219"/>
                  <a:pt x="17487" y="2023"/>
                  <a:pt x="23121" y="2023"/>
                </a:cubicBezTo>
                <a:close/>
                <a:moveTo>
                  <a:pt x="23121" y="35749"/>
                </a:moveTo>
                <a:cubicBezTo>
                  <a:pt x="26522" y="37322"/>
                  <a:pt x="30234" y="38143"/>
                  <a:pt x="33997" y="38143"/>
                </a:cubicBezTo>
                <a:cubicBezTo>
                  <a:pt x="35427" y="38143"/>
                  <a:pt x="36864" y="38024"/>
                  <a:pt x="38294" y="37785"/>
                </a:cubicBezTo>
                <a:lnTo>
                  <a:pt x="38294" y="37785"/>
                </a:lnTo>
                <a:cubicBezTo>
                  <a:pt x="38208" y="37870"/>
                  <a:pt x="38129" y="37959"/>
                  <a:pt x="38044" y="38045"/>
                </a:cubicBezTo>
                <a:cubicBezTo>
                  <a:pt x="34059" y="42031"/>
                  <a:pt x="28759" y="44227"/>
                  <a:pt x="23121" y="44227"/>
                </a:cubicBezTo>
                <a:cubicBezTo>
                  <a:pt x="17487" y="44227"/>
                  <a:pt x="12187" y="42031"/>
                  <a:pt x="8201" y="38045"/>
                </a:cubicBezTo>
                <a:cubicBezTo>
                  <a:pt x="8115" y="37959"/>
                  <a:pt x="8037" y="37870"/>
                  <a:pt x="7951" y="37785"/>
                </a:cubicBezTo>
                <a:lnTo>
                  <a:pt x="7951" y="37785"/>
                </a:lnTo>
                <a:cubicBezTo>
                  <a:pt x="9382" y="38024"/>
                  <a:pt x="10819" y="38143"/>
                  <a:pt x="12249" y="38143"/>
                </a:cubicBezTo>
                <a:cubicBezTo>
                  <a:pt x="16012" y="38143"/>
                  <a:pt x="19721" y="37322"/>
                  <a:pt x="23121" y="35749"/>
                </a:cubicBezTo>
                <a:close/>
                <a:moveTo>
                  <a:pt x="23121" y="1"/>
                </a:moveTo>
                <a:cubicBezTo>
                  <a:pt x="16945" y="1"/>
                  <a:pt x="11140" y="2406"/>
                  <a:pt x="6771" y="6775"/>
                </a:cubicBezTo>
                <a:cubicBezTo>
                  <a:pt x="2406" y="11140"/>
                  <a:pt x="1" y="16950"/>
                  <a:pt x="1" y="23125"/>
                </a:cubicBezTo>
                <a:cubicBezTo>
                  <a:pt x="1" y="29300"/>
                  <a:pt x="2406" y="35110"/>
                  <a:pt x="6771" y="39474"/>
                </a:cubicBezTo>
                <a:cubicBezTo>
                  <a:pt x="11140" y="43843"/>
                  <a:pt x="16945" y="46248"/>
                  <a:pt x="23121" y="46248"/>
                </a:cubicBezTo>
                <a:cubicBezTo>
                  <a:pt x="29300" y="46248"/>
                  <a:pt x="35105" y="43843"/>
                  <a:pt x="39474" y="39474"/>
                </a:cubicBezTo>
                <a:cubicBezTo>
                  <a:pt x="43840" y="35110"/>
                  <a:pt x="46245" y="29300"/>
                  <a:pt x="46245" y="23125"/>
                </a:cubicBezTo>
                <a:cubicBezTo>
                  <a:pt x="46245" y="16950"/>
                  <a:pt x="43840" y="11140"/>
                  <a:pt x="39474" y="6775"/>
                </a:cubicBezTo>
                <a:cubicBezTo>
                  <a:pt x="35105" y="2406"/>
                  <a:pt x="29296" y="1"/>
                  <a:pt x="2312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4"/>
          <p:cNvSpPr/>
          <p:nvPr/>
        </p:nvSpPr>
        <p:spPr>
          <a:xfrm>
            <a:off x="3314557" y="3360344"/>
            <a:ext cx="261654" cy="238415"/>
          </a:xfrm>
          <a:custGeom>
            <a:avLst/>
            <a:gdLst/>
            <a:ahLst/>
            <a:cxnLst/>
            <a:rect l="l" t="t" r="r" b="b"/>
            <a:pathLst>
              <a:path w="53020" h="48311" extrusionOk="0">
                <a:moveTo>
                  <a:pt x="26516" y="2026"/>
                </a:moveTo>
                <a:cubicBezTo>
                  <a:pt x="32184" y="2026"/>
                  <a:pt x="37851" y="4183"/>
                  <a:pt x="42167" y="8497"/>
                </a:cubicBezTo>
                <a:cubicBezTo>
                  <a:pt x="43528" y="9862"/>
                  <a:pt x="44674" y="11357"/>
                  <a:pt x="45605" y="12948"/>
                </a:cubicBezTo>
                <a:lnTo>
                  <a:pt x="23912" y="18761"/>
                </a:lnTo>
                <a:lnTo>
                  <a:pt x="12314" y="7166"/>
                </a:lnTo>
                <a:cubicBezTo>
                  <a:pt x="16411" y="3740"/>
                  <a:pt x="21463" y="2026"/>
                  <a:pt x="26516" y="2026"/>
                </a:cubicBezTo>
                <a:close/>
                <a:moveTo>
                  <a:pt x="35841" y="17659"/>
                </a:moveTo>
                <a:lnTo>
                  <a:pt x="33087" y="27936"/>
                </a:lnTo>
                <a:lnTo>
                  <a:pt x="25560" y="20413"/>
                </a:lnTo>
                <a:lnTo>
                  <a:pt x="35841" y="17659"/>
                </a:lnTo>
                <a:close/>
                <a:moveTo>
                  <a:pt x="46570" y="14782"/>
                </a:moveTo>
                <a:lnTo>
                  <a:pt x="46570" y="14782"/>
                </a:lnTo>
                <a:cubicBezTo>
                  <a:pt x="50392" y="22983"/>
                  <a:pt x="48924" y="33054"/>
                  <a:pt x="42167" y="39815"/>
                </a:cubicBezTo>
                <a:cubicBezTo>
                  <a:pt x="38827" y="43150"/>
                  <a:pt x="34681" y="45193"/>
                  <a:pt x="30354" y="45948"/>
                </a:cubicBezTo>
                <a:lnTo>
                  <a:pt x="38096" y="17054"/>
                </a:lnTo>
                <a:lnTo>
                  <a:pt x="46570" y="14782"/>
                </a:lnTo>
                <a:close/>
                <a:moveTo>
                  <a:pt x="10822" y="8531"/>
                </a:moveTo>
                <a:lnTo>
                  <a:pt x="23241" y="20954"/>
                </a:lnTo>
                <a:lnTo>
                  <a:pt x="23261" y="21028"/>
                </a:lnTo>
                <a:lnTo>
                  <a:pt x="23306" y="21015"/>
                </a:lnTo>
                <a:lnTo>
                  <a:pt x="32481" y="30191"/>
                </a:lnTo>
                <a:lnTo>
                  <a:pt x="28188" y="46219"/>
                </a:lnTo>
                <a:cubicBezTo>
                  <a:pt x="27628" y="46262"/>
                  <a:pt x="27067" y="46283"/>
                  <a:pt x="26506" y="46283"/>
                </a:cubicBezTo>
                <a:cubicBezTo>
                  <a:pt x="20836" y="46283"/>
                  <a:pt x="15168" y="44130"/>
                  <a:pt x="10853" y="39815"/>
                </a:cubicBezTo>
                <a:cubicBezTo>
                  <a:pt x="2227" y="31189"/>
                  <a:pt x="2218" y="17166"/>
                  <a:pt x="10822" y="8531"/>
                </a:cubicBezTo>
                <a:close/>
                <a:moveTo>
                  <a:pt x="26510" y="0"/>
                </a:moveTo>
                <a:cubicBezTo>
                  <a:pt x="20322" y="0"/>
                  <a:pt x="14134" y="2356"/>
                  <a:pt x="9423" y="7067"/>
                </a:cubicBezTo>
                <a:cubicBezTo>
                  <a:pt x="1" y="16489"/>
                  <a:pt x="1" y="31822"/>
                  <a:pt x="9423" y="41244"/>
                </a:cubicBezTo>
                <a:cubicBezTo>
                  <a:pt x="14134" y="45955"/>
                  <a:pt x="20322" y="48311"/>
                  <a:pt x="26510" y="48311"/>
                </a:cubicBezTo>
                <a:cubicBezTo>
                  <a:pt x="32698" y="48311"/>
                  <a:pt x="38886" y="45955"/>
                  <a:pt x="43597" y="41244"/>
                </a:cubicBezTo>
                <a:cubicBezTo>
                  <a:pt x="53019" y="31822"/>
                  <a:pt x="53019" y="16489"/>
                  <a:pt x="43597" y="7067"/>
                </a:cubicBezTo>
                <a:cubicBezTo>
                  <a:pt x="38886" y="2356"/>
                  <a:pt x="32698" y="0"/>
                  <a:pt x="2651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4"/>
          <p:cNvSpPr txBox="1">
            <a:spLocks noGrp="1"/>
          </p:cNvSpPr>
          <p:nvPr>
            <p:ph type="subTitle" idx="4294967295"/>
          </p:nvPr>
        </p:nvSpPr>
        <p:spPr>
          <a:xfrm flipH="1">
            <a:off x="884244" y="2299993"/>
            <a:ext cx="2234400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P</a:t>
            </a:r>
            <a:r>
              <a:rPr lang="en-US" sz="3200" b="1" i="0" u="none" strike="noStrike" baseline="0" dirty="0">
                <a:latin typeface="Rajdhani" panose="020B0604020202020204" charset="0"/>
                <a:cs typeface="Rajdhani" panose="020B0604020202020204" charset="0"/>
              </a:rPr>
              <a:t>rediction</a:t>
            </a:r>
            <a:endParaRPr sz="3200" b="1" dirty="0">
              <a:latin typeface="Rajdhani" panose="020B0604020202020204" charset="0"/>
              <a:ea typeface="Rajdhani"/>
              <a:cs typeface="Rajdhani" panose="020B0604020202020204" charset="0"/>
              <a:sym typeface="Rajdhani"/>
            </a:endParaRPr>
          </a:p>
        </p:txBody>
      </p:sp>
      <p:sp>
        <p:nvSpPr>
          <p:cNvPr id="667" name="Google Shape;667;p34"/>
          <p:cNvSpPr txBox="1">
            <a:spLocks noGrp="1"/>
          </p:cNvSpPr>
          <p:nvPr>
            <p:ph type="subTitle" idx="4294967295"/>
          </p:nvPr>
        </p:nvSpPr>
        <p:spPr>
          <a:xfrm flipH="1">
            <a:off x="6077726" y="2207783"/>
            <a:ext cx="2829195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personalization</a:t>
            </a:r>
            <a:endParaRPr sz="3200" b="1" dirty="0">
              <a:latin typeface="Rajdhani" panose="020B0604020202020204" charset="0"/>
              <a:cs typeface="Rajdhani" panose="020B0604020202020204" charset="0"/>
              <a:sym typeface="Rajdhani"/>
            </a:endParaRPr>
          </a:p>
        </p:txBody>
      </p:sp>
      <p:sp>
        <p:nvSpPr>
          <p:cNvPr id="668" name="Google Shape;668;p34"/>
          <p:cNvSpPr txBox="1">
            <a:spLocks noGrp="1"/>
          </p:cNvSpPr>
          <p:nvPr>
            <p:ph type="subTitle" idx="4294967295"/>
          </p:nvPr>
        </p:nvSpPr>
        <p:spPr>
          <a:xfrm>
            <a:off x="922931" y="3078649"/>
            <a:ext cx="2234400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200" b="1" i="0" u="none" strike="noStrike" baseline="0" dirty="0">
                <a:latin typeface="Rajdhani" panose="020B0604020202020204" charset="0"/>
                <a:cs typeface="Rajdhani" panose="020B0604020202020204" charset="0"/>
              </a:rPr>
              <a:t>prevention</a:t>
            </a:r>
            <a:endParaRPr sz="3200" b="1" dirty="0">
              <a:latin typeface="Rajdhani" panose="020B0604020202020204" charset="0"/>
              <a:ea typeface="Rajdhani"/>
              <a:cs typeface="Rajdhani" panose="020B0604020202020204" charset="0"/>
              <a:sym typeface="Rajdhani"/>
            </a:endParaRPr>
          </a:p>
        </p:txBody>
      </p:sp>
      <p:sp>
        <p:nvSpPr>
          <p:cNvPr id="669" name="Google Shape;669;p34"/>
          <p:cNvSpPr txBox="1">
            <a:spLocks noGrp="1"/>
          </p:cNvSpPr>
          <p:nvPr>
            <p:ph type="subTitle" idx="4294967295"/>
          </p:nvPr>
        </p:nvSpPr>
        <p:spPr>
          <a:xfrm>
            <a:off x="6018555" y="3053886"/>
            <a:ext cx="2734692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3200" b="1" i="0" u="none" strike="noStrike" baseline="0" dirty="0">
                <a:latin typeface="Rajdhani" panose="020B0604020202020204" charset="0"/>
                <a:cs typeface="Rajdhani" panose="020B0604020202020204" charset="0"/>
              </a:rPr>
              <a:t>participation</a:t>
            </a:r>
            <a:endParaRPr sz="3200" b="1" dirty="0">
              <a:latin typeface="Rajdhani" panose="020B0604020202020204" charset="0"/>
              <a:ea typeface="Rajdhani"/>
              <a:cs typeface="Rajdhani" panose="020B0604020202020204" charset="0"/>
              <a:sym typeface="Rajdhani"/>
            </a:endParaRPr>
          </a:p>
        </p:txBody>
      </p:sp>
      <p:sp>
        <p:nvSpPr>
          <p:cNvPr id="670" name="Google Shape;670;p34"/>
          <p:cNvSpPr/>
          <p:nvPr/>
        </p:nvSpPr>
        <p:spPr>
          <a:xfrm>
            <a:off x="3220100" y="32512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34"/>
          <p:cNvSpPr/>
          <p:nvPr/>
        </p:nvSpPr>
        <p:spPr>
          <a:xfrm>
            <a:off x="5473450" y="32512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34"/>
          <p:cNvSpPr/>
          <p:nvPr/>
        </p:nvSpPr>
        <p:spPr>
          <a:xfrm>
            <a:off x="3220100" y="18883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34"/>
          <p:cNvSpPr/>
          <p:nvPr/>
        </p:nvSpPr>
        <p:spPr>
          <a:xfrm>
            <a:off x="5473450" y="18883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74" name="Google Shape;674;p34"/>
          <p:cNvCxnSpPr>
            <a:stCxn id="672" idx="3"/>
            <a:endCxn id="653" idx="1"/>
          </p:cNvCxnSpPr>
          <p:nvPr/>
        </p:nvCxnSpPr>
        <p:spPr>
          <a:xfrm>
            <a:off x="367070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5" name="Google Shape;675;p34"/>
          <p:cNvCxnSpPr>
            <a:stCxn id="653" idx="1"/>
            <a:endCxn id="670" idx="3"/>
          </p:cNvCxnSpPr>
          <p:nvPr/>
        </p:nvCxnSpPr>
        <p:spPr>
          <a:xfrm flipH="1">
            <a:off x="36707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34"/>
          <p:cNvCxnSpPr>
            <a:stCxn id="673" idx="1"/>
            <a:endCxn id="653" idx="3"/>
          </p:cNvCxnSpPr>
          <p:nvPr/>
        </p:nvCxnSpPr>
        <p:spPr>
          <a:xfrm flipH="1">
            <a:off x="502825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34"/>
          <p:cNvCxnSpPr>
            <a:stCxn id="653" idx="3"/>
            <a:endCxn id="671" idx="1"/>
          </p:cNvCxnSpPr>
          <p:nvPr/>
        </p:nvCxnSpPr>
        <p:spPr>
          <a:xfrm>
            <a:off x="50282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4" grpId="0" build="p"/>
      <p:bldP spid="655" grpId="0" build="p"/>
      <p:bldP spid="656" grpId="0" build="p"/>
      <p:bldP spid="657" grpId="0" build="p"/>
      <p:bldP spid="666" grpId="0" build="p"/>
      <p:bldP spid="667" grpId="0" build="p"/>
      <p:bldP spid="668" grpId="0" build="p"/>
      <p:bldP spid="669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>
            <a:spLocks noGrp="1"/>
          </p:cNvSpPr>
          <p:nvPr>
            <p:ph type="title"/>
          </p:nvPr>
        </p:nvSpPr>
        <p:spPr>
          <a:xfrm>
            <a:off x="777978" y="1770908"/>
            <a:ext cx="3787800" cy="13558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i="0" u="none" strike="noStrike" baseline="0" dirty="0">
                <a:latin typeface="Rajdhani" panose="020B0604020202020204" charset="0"/>
                <a:cs typeface="Rajdhani" panose="020B0604020202020204" charset="0"/>
              </a:rPr>
              <a:t>4d-risks</a:t>
            </a:r>
            <a:endParaRPr sz="54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175" name="Google Shape;175;p30"/>
          <p:cNvSpPr txBox="1">
            <a:spLocks noGrp="1"/>
          </p:cNvSpPr>
          <p:nvPr>
            <p:ph type="subTitle" idx="1"/>
          </p:nvPr>
        </p:nvSpPr>
        <p:spPr>
          <a:xfrm>
            <a:off x="4743423" y="2904884"/>
            <a:ext cx="3787800" cy="14494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800" dirty="0">
                <a:latin typeface="AdvOT596495f2"/>
              </a:rPr>
              <a:t>     </a:t>
            </a:r>
            <a:r>
              <a:rPr lang="en-US" sz="20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The four “ds” stand for a depersonalized,</a:t>
            </a:r>
            <a:r>
              <a:rPr lang="ar-EG" sz="2000" b="0" i="0" u="none" strike="noStrike" baseline="0" dirty="0">
                <a:latin typeface="Rajdhani" panose="020B0604020202020204" charset="0"/>
              </a:rPr>
              <a:t> </a:t>
            </a:r>
            <a:r>
              <a:rPr lang="en-US" sz="20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discriminatory, dehumanized, and disciplining elderly</a:t>
            </a:r>
            <a:r>
              <a:rPr lang="ar-EG" sz="2000" b="0" i="0" u="none" strike="noStrike" baseline="0" dirty="0">
                <a:latin typeface="Rajdhani" panose="020B0604020202020204" charset="0"/>
              </a:rPr>
              <a:t> </a:t>
            </a:r>
            <a:r>
              <a:rPr lang="en-US" sz="20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care.</a:t>
            </a:r>
            <a:endParaRPr lang="en-US" sz="20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176" name="Google Shape;176;p30"/>
          <p:cNvSpPr txBox="1">
            <a:spLocks noGrp="1"/>
          </p:cNvSpPr>
          <p:nvPr>
            <p:ph type="title" idx="2"/>
          </p:nvPr>
        </p:nvSpPr>
        <p:spPr>
          <a:xfrm>
            <a:off x="4842949" y="634121"/>
            <a:ext cx="2026800" cy="18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cxnSp>
        <p:nvCxnSpPr>
          <p:cNvPr id="177" name="Google Shape;177;p30"/>
          <p:cNvCxnSpPr/>
          <p:nvPr/>
        </p:nvCxnSpPr>
        <p:spPr>
          <a:xfrm rot="10800000" flipH="1">
            <a:off x="4994954" y="2744646"/>
            <a:ext cx="3425700" cy="2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</p:spTree>
    <p:extLst>
      <p:ext uri="{BB962C8B-B14F-4D97-AF65-F5344CB8AC3E}">
        <p14:creationId xmlns:p14="http://schemas.microsoft.com/office/powerpoint/2010/main" val="26072713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34"/>
          <p:cNvSpPr txBox="1">
            <a:spLocks noGrp="1"/>
          </p:cNvSpPr>
          <p:nvPr>
            <p:ph type="title"/>
          </p:nvPr>
        </p:nvSpPr>
        <p:spPr>
          <a:xfrm>
            <a:off x="720000" y="156337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i="0" u="none" strike="noStrike" baseline="0" dirty="0">
                <a:latin typeface="Rajdhani" panose="020B0604020202020204" charset="0"/>
                <a:cs typeface="Rajdhani" panose="020B0604020202020204" charset="0"/>
              </a:rPr>
              <a:t>The risks of AI in elderly care: the 4ds</a:t>
            </a:r>
            <a:endParaRPr sz="36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53" name="Google Shape;653;p34"/>
          <p:cNvSpPr/>
          <p:nvPr/>
        </p:nvSpPr>
        <p:spPr>
          <a:xfrm>
            <a:off x="4115925" y="2338950"/>
            <a:ext cx="912300" cy="9123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4" name="Google Shape;654;p34"/>
          <p:cNvSpPr txBox="1">
            <a:spLocks noGrp="1"/>
          </p:cNvSpPr>
          <p:nvPr>
            <p:ph type="subTitle" idx="4294967295"/>
          </p:nvPr>
        </p:nvSpPr>
        <p:spPr>
          <a:xfrm flipH="1">
            <a:off x="485759" y="1237216"/>
            <a:ext cx="2794047" cy="7783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>
              <a:buNone/>
            </a:pPr>
            <a:r>
              <a:rPr lang="en-US" sz="16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the use of data sets from large cohort studies may lead to an opposite</a:t>
            </a:r>
            <a:r>
              <a:rPr lang="ar-EG" sz="1600" b="0" i="0" u="none" strike="noStrike" baseline="0" dirty="0">
                <a:latin typeface="Rajdhani" panose="020B0604020202020204" charset="0"/>
              </a:rPr>
              <a:t> </a:t>
            </a:r>
            <a:r>
              <a:rPr lang="en-US" sz="16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outcome.</a:t>
            </a:r>
            <a:endParaRPr lang="en-US" sz="16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55" name="Google Shape;655;p34"/>
          <p:cNvSpPr txBox="1">
            <a:spLocks noGrp="1"/>
          </p:cNvSpPr>
          <p:nvPr>
            <p:ph type="subTitle" idx="4294967295"/>
          </p:nvPr>
        </p:nvSpPr>
        <p:spPr>
          <a:xfrm flipH="1">
            <a:off x="5864196" y="1032696"/>
            <a:ext cx="3061356" cy="10809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>
              <a:buNone/>
            </a:pP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The mere fact that persons have to interact</a:t>
            </a:r>
            <a:r>
              <a:rPr lang="ar-EG" sz="1400" b="0" i="0" u="none" strike="noStrike" baseline="0" dirty="0">
                <a:latin typeface="Rajdhani" panose="020B0604020202020204" charset="0"/>
              </a:rPr>
              <a:t> </a:t>
            </a: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with robots instead of human</a:t>
            </a:r>
            <a:r>
              <a:rPr lang="ar-EG" sz="1400" dirty="0">
                <a:latin typeface="Rajdhani" panose="020B0604020202020204" charset="0"/>
              </a:rPr>
              <a:t> </a:t>
            </a: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caregivers may be experienced as a</a:t>
            </a:r>
            <a:r>
              <a:rPr lang="ar-EG" sz="1400" b="0" i="0" u="none" strike="noStrike" baseline="0" dirty="0">
                <a:latin typeface="Rajdhani" panose="020B0604020202020204" charset="0"/>
              </a:rPr>
              <a:t> </a:t>
            </a: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loss</a:t>
            </a:r>
            <a:r>
              <a:rPr lang="ar-EG" sz="1400" b="0" i="0" u="none" strike="noStrike" baseline="0" dirty="0">
                <a:latin typeface="Rajdhani" panose="020B0604020202020204" charset="0"/>
              </a:rPr>
              <a:t> </a:t>
            </a: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of</a:t>
            </a:r>
            <a:r>
              <a:rPr lang="ar-EG" sz="1400" b="0" i="0" u="none" strike="noStrike" baseline="0" dirty="0">
                <a:latin typeface="Rajdhani" panose="020B0604020202020204" charset="0"/>
              </a:rPr>
              <a:t> </a:t>
            </a: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humanity.</a:t>
            </a:r>
            <a:endParaRPr lang="en-US" sz="14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56" name="Google Shape;656;p34"/>
          <p:cNvSpPr txBox="1">
            <a:spLocks noGrp="1"/>
          </p:cNvSpPr>
          <p:nvPr>
            <p:ph type="subTitle" idx="4294967295"/>
          </p:nvPr>
        </p:nvSpPr>
        <p:spPr>
          <a:xfrm>
            <a:off x="248816" y="3543765"/>
            <a:ext cx="3065741" cy="13454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The application of AI implies the use of social information and may thus lead to the discrepancy</a:t>
            </a:r>
            <a:r>
              <a:rPr lang="ar-EG" sz="1400" b="0" i="0" u="none" strike="noStrike" baseline="0" dirty="0">
                <a:latin typeface="Rajdhani" panose="020B0604020202020204" charset="0"/>
              </a:rPr>
              <a:t> </a:t>
            </a: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between virtual social identity and actual social identity.</a:t>
            </a:r>
            <a:endParaRPr sz="14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57" name="Google Shape;657;p34"/>
          <p:cNvSpPr txBox="1">
            <a:spLocks noGrp="1"/>
          </p:cNvSpPr>
          <p:nvPr>
            <p:ph type="subTitle" idx="4294967295"/>
          </p:nvPr>
        </p:nvSpPr>
        <p:spPr>
          <a:xfrm>
            <a:off x="5737438" y="3518968"/>
            <a:ext cx="3157746" cy="9822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>
              <a:buNone/>
            </a:pP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the downside of these technologies is the</a:t>
            </a:r>
            <a:r>
              <a:rPr lang="ar-EG" sz="1400" b="0" i="0" u="none" strike="noStrike" baseline="0" dirty="0">
                <a:latin typeface="Rajdhani" panose="020B0604020202020204" charset="0"/>
              </a:rPr>
              <a:t> </a:t>
            </a: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constant surveillance. This means an intrusion into privacy since</a:t>
            </a:r>
            <a:r>
              <a:rPr lang="ar-EG" sz="1400" b="0" i="0" u="none" strike="noStrike" baseline="0" dirty="0">
                <a:latin typeface="Rajdhani" panose="020B0604020202020204" charset="0"/>
              </a:rPr>
              <a:t> </a:t>
            </a: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almost</a:t>
            </a:r>
            <a:r>
              <a:rPr lang="ar-EG" sz="1400" dirty="0">
                <a:latin typeface="Rajdhani" panose="020B0604020202020204" charset="0"/>
              </a:rPr>
              <a:t> </a:t>
            </a:r>
            <a:r>
              <a:rPr lang="en-US" sz="1400" b="0" i="0" u="none" strike="noStrike" baseline="0" dirty="0">
                <a:latin typeface="Rajdhani" panose="020B0604020202020204" charset="0"/>
                <a:cs typeface="Rajdhani" panose="020B0604020202020204" charset="0"/>
              </a:rPr>
              <a:t>every aspect of daily life is monitored.</a:t>
            </a:r>
            <a:endParaRPr sz="14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658" name="Google Shape;658;p34"/>
          <p:cNvSpPr/>
          <p:nvPr/>
        </p:nvSpPr>
        <p:spPr>
          <a:xfrm>
            <a:off x="4285725" y="2508750"/>
            <a:ext cx="572700" cy="572700"/>
          </a:xfrm>
          <a:prstGeom prst="rect">
            <a:avLst/>
          </a:prstGeom>
          <a:solidFill>
            <a:schemeClr val="lt2"/>
          </a:solidFill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9" name="Google Shape;659;p34"/>
          <p:cNvSpPr/>
          <p:nvPr/>
        </p:nvSpPr>
        <p:spPr>
          <a:xfrm>
            <a:off x="4385488" y="2569788"/>
            <a:ext cx="373167" cy="450621"/>
          </a:xfrm>
          <a:custGeom>
            <a:avLst/>
            <a:gdLst/>
            <a:ahLst/>
            <a:cxnLst/>
            <a:rect l="l" t="t" r="r" b="b"/>
            <a:pathLst>
              <a:path w="56519" h="68250" extrusionOk="0">
                <a:moveTo>
                  <a:pt x="28263" y="0"/>
                </a:moveTo>
                <a:lnTo>
                  <a:pt x="3305" y="24955"/>
                </a:lnTo>
                <a:lnTo>
                  <a:pt x="10602" y="32248"/>
                </a:lnTo>
                <a:lnTo>
                  <a:pt x="28263" y="14592"/>
                </a:lnTo>
                <a:lnTo>
                  <a:pt x="40244" y="26576"/>
                </a:lnTo>
                <a:lnTo>
                  <a:pt x="28263" y="38561"/>
                </a:lnTo>
                <a:lnTo>
                  <a:pt x="19050" y="29351"/>
                </a:lnTo>
                <a:lnTo>
                  <a:pt x="17619" y="30778"/>
                </a:lnTo>
                <a:lnTo>
                  <a:pt x="28263" y="41418"/>
                </a:lnTo>
                <a:lnTo>
                  <a:pt x="43104" y="26576"/>
                </a:lnTo>
                <a:lnTo>
                  <a:pt x="28263" y="11732"/>
                </a:lnTo>
                <a:lnTo>
                  <a:pt x="10602" y="29389"/>
                </a:lnTo>
                <a:lnTo>
                  <a:pt x="6165" y="24955"/>
                </a:lnTo>
                <a:lnTo>
                  <a:pt x="28263" y="2861"/>
                </a:lnTo>
                <a:lnTo>
                  <a:pt x="53658" y="28260"/>
                </a:lnTo>
                <a:lnTo>
                  <a:pt x="28263" y="53658"/>
                </a:lnTo>
                <a:lnTo>
                  <a:pt x="7297" y="32693"/>
                </a:lnTo>
                <a:lnTo>
                  <a:pt x="0" y="39990"/>
                </a:lnTo>
                <a:lnTo>
                  <a:pt x="28263" y="68250"/>
                </a:lnTo>
                <a:lnTo>
                  <a:pt x="56518" y="39990"/>
                </a:lnTo>
                <a:lnTo>
                  <a:pt x="52419" y="35889"/>
                </a:lnTo>
                <a:lnTo>
                  <a:pt x="50990" y="37319"/>
                </a:lnTo>
                <a:lnTo>
                  <a:pt x="53658" y="39990"/>
                </a:lnTo>
                <a:lnTo>
                  <a:pt x="28263" y="65390"/>
                </a:lnTo>
                <a:lnTo>
                  <a:pt x="2860" y="39990"/>
                </a:lnTo>
                <a:lnTo>
                  <a:pt x="7297" y="35553"/>
                </a:lnTo>
                <a:lnTo>
                  <a:pt x="28263" y="56519"/>
                </a:lnTo>
                <a:lnTo>
                  <a:pt x="56518" y="28260"/>
                </a:lnTo>
                <a:lnTo>
                  <a:pt x="2826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0" name="Google Shape;660;p34"/>
          <p:cNvGrpSpPr/>
          <p:nvPr/>
        </p:nvGrpSpPr>
        <p:grpSpPr>
          <a:xfrm>
            <a:off x="5567955" y="3351974"/>
            <a:ext cx="266197" cy="249155"/>
            <a:chOff x="1507342" y="1024774"/>
            <a:chExt cx="399216" cy="373658"/>
          </a:xfrm>
        </p:grpSpPr>
        <p:sp>
          <p:nvSpPr>
            <p:cNvPr id="661" name="Google Shape;661;p34"/>
            <p:cNvSpPr/>
            <p:nvPr/>
          </p:nvSpPr>
          <p:spPr>
            <a:xfrm>
              <a:off x="1507342" y="1024774"/>
              <a:ext cx="399216" cy="373658"/>
            </a:xfrm>
            <a:custGeom>
              <a:avLst/>
              <a:gdLst/>
              <a:ahLst/>
              <a:cxnLst/>
              <a:rect l="l" t="t" r="r" b="b"/>
              <a:pathLst>
                <a:path w="53389" h="49971" extrusionOk="0">
                  <a:moveTo>
                    <a:pt x="39967" y="0"/>
                  </a:moveTo>
                  <a:lnTo>
                    <a:pt x="16320" y="7"/>
                  </a:lnTo>
                  <a:lnTo>
                    <a:pt x="17534" y="2032"/>
                  </a:lnTo>
                  <a:lnTo>
                    <a:pt x="38760" y="2022"/>
                  </a:lnTo>
                  <a:lnTo>
                    <a:pt x="50008" y="21948"/>
                  </a:lnTo>
                  <a:lnTo>
                    <a:pt x="26026" y="21954"/>
                  </a:lnTo>
                  <a:lnTo>
                    <a:pt x="14332" y="154"/>
                  </a:lnTo>
                  <a:lnTo>
                    <a:pt x="1" y="24996"/>
                  </a:lnTo>
                  <a:lnTo>
                    <a:pt x="14346" y="49827"/>
                  </a:lnTo>
                  <a:lnTo>
                    <a:pt x="26026" y="28020"/>
                  </a:lnTo>
                  <a:lnTo>
                    <a:pt x="50012" y="28013"/>
                  </a:lnTo>
                  <a:lnTo>
                    <a:pt x="50012" y="28013"/>
                  </a:lnTo>
                  <a:lnTo>
                    <a:pt x="38770" y="47942"/>
                  </a:lnTo>
                  <a:lnTo>
                    <a:pt x="17548" y="47948"/>
                  </a:lnTo>
                  <a:lnTo>
                    <a:pt x="16334" y="49971"/>
                  </a:lnTo>
                  <a:lnTo>
                    <a:pt x="39981" y="49963"/>
                  </a:lnTo>
                  <a:lnTo>
                    <a:pt x="53389" y="25992"/>
                  </a:lnTo>
                  <a:lnTo>
                    <a:pt x="24815" y="25998"/>
                  </a:lnTo>
                  <a:lnTo>
                    <a:pt x="14281" y="45667"/>
                  </a:lnTo>
                  <a:lnTo>
                    <a:pt x="2334" y="24996"/>
                  </a:lnTo>
                  <a:lnTo>
                    <a:pt x="14267" y="4311"/>
                  </a:lnTo>
                  <a:lnTo>
                    <a:pt x="24818" y="23976"/>
                  </a:lnTo>
                  <a:lnTo>
                    <a:pt x="53389" y="23969"/>
                  </a:lnTo>
                  <a:lnTo>
                    <a:pt x="39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>
              <a:off x="1609125" y="1147993"/>
              <a:ext cx="45471" cy="127222"/>
            </a:xfrm>
            <a:custGeom>
              <a:avLst/>
              <a:gdLst/>
              <a:ahLst/>
              <a:cxnLst/>
              <a:rect l="l" t="t" r="r" b="b"/>
              <a:pathLst>
                <a:path w="6081" h="17014" extrusionOk="0">
                  <a:moveTo>
                    <a:pt x="4913" y="0"/>
                  </a:moveTo>
                  <a:lnTo>
                    <a:pt x="1" y="8506"/>
                  </a:lnTo>
                  <a:lnTo>
                    <a:pt x="4913" y="17014"/>
                  </a:lnTo>
                  <a:lnTo>
                    <a:pt x="6080" y="14992"/>
                  </a:lnTo>
                  <a:lnTo>
                    <a:pt x="2338" y="8506"/>
                  </a:lnTo>
                  <a:lnTo>
                    <a:pt x="6080" y="2023"/>
                  </a:lnTo>
                  <a:lnTo>
                    <a:pt x="49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3" name="Google Shape;663;p34"/>
          <p:cNvSpPr/>
          <p:nvPr/>
        </p:nvSpPr>
        <p:spPr>
          <a:xfrm>
            <a:off x="3303861" y="1991081"/>
            <a:ext cx="283071" cy="245141"/>
          </a:xfrm>
          <a:custGeom>
            <a:avLst/>
            <a:gdLst/>
            <a:ahLst/>
            <a:cxnLst/>
            <a:rect l="l" t="t" r="r" b="b"/>
            <a:pathLst>
              <a:path w="56756" h="49151" extrusionOk="0">
                <a:moveTo>
                  <a:pt x="14188" y="1"/>
                </a:moveTo>
                <a:lnTo>
                  <a:pt x="1" y="24576"/>
                </a:lnTo>
                <a:lnTo>
                  <a:pt x="14188" y="49150"/>
                </a:lnTo>
                <a:lnTo>
                  <a:pt x="43782" y="49150"/>
                </a:lnTo>
                <a:lnTo>
                  <a:pt x="28376" y="23864"/>
                </a:lnTo>
                <a:lnTo>
                  <a:pt x="15426" y="45124"/>
                </a:lnTo>
                <a:lnTo>
                  <a:pt x="35068" y="45124"/>
                </a:lnTo>
                <a:lnTo>
                  <a:pt x="33679" y="43101"/>
                </a:lnTo>
                <a:lnTo>
                  <a:pt x="19026" y="43101"/>
                </a:lnTo>
                <a:lnTo>
                  <a:pt x="28376" y="27750"/>
                </a:lnTo>
                <a:lnTo>
                  <a:pt x="40182" y="47128"/>
                </a:lnTo>
                <a:lnTo>
                  <a:pt x="15355" y="47128"/>
                </a:lnTo>
                <a:lnTo>
                  <a:pt x="2334" y="24576"/>
                </a:lnTo>
                <a:lnTo>
                  <a:pt x="15355" y="2023"/>
                </a:lnTo>
                <a:lnTo>
                  <a:pt x="41397" y="2023"/>
                </a:lnTo>
                <a:lnTo>
                  <a:pt x="54418" y="24576"/>
                </a:lnTo>
                <a:lnTo>
                  <a:pt x="44818" y="41206"/>
                </a:lnTo>
                <a:lnTo>
                  <a:pt x="23241" y="6659"/>
                </a:lnTo>
                <a:lnTo>
                  <a:pt x="34254" y="6659"/>
                </a:lnTo>
                <a:lnTo>
                  <a:pt x="30764" y="12912"/>
                </a:lnTo>
                <a:lnTo>
                  <a:pt x="32006" y="14839"/>
                </a:lnTo>
                <a:lnTo>
                  <a:pt x="37698" y="4637"/>
                </a:lnTo>
                <a:lnTo>
                  <a:pt x="19590" y="4637"/>
                </a:lnTo>
                <a:lnTo>
                  <a:pt x="44887" y="45130"/>
                </a:lnTo>
                <a:lnTo>
                  <a:pt x="56755" y="24576"/>
                </a:lnTo>
                <a:lnTo>
                  <a:pt x="4256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4"/>
          <p:cNvSpPr/>
          <p:nvPr/>
        </p:nvSpPr>
        <p:spPr>
          <a:xfrm>
            <a:off x="5586942" y="1999525"/>
            <a:ext cx="228224" cy="228239"/>
          </a:xfrm>
          <a:custGeom>
            <a:avLst/>
            <a:gdLst/>
            <a:ahLst/>
            <a:cxnLst/>
            <a:rect l="l" t="t" r="r" b="b"/>
            <a:pathLst>
              <a:path w="46246" h="46249" extrusionOk="0">
                <a:moveTo>
                  <a:pt x="23121" y="14630"/>
                </a:moveTo>
                <a:cubicBezTo>
                  <a:pt x="25393" y="14630"/>
                  <a:pt x="27524" y="15513"/>
                  <a:pt x="29129" y="17117"/>
                </a:cubicBezTo>
                <a:cubicBezTo>
                  <a:pt x="32440" y="20429"/>
                  <a:pt x="32440" y="25821"/>
                  <a:pt x="29129" y="29132"/>
                </a:cubicBezTo>
                <a:cubicBezTo>
                  <a:pt x="27524" y="30737"/>
                  <a:pt x="25393" y="31620"/>
                  <a:pt x="23121" y="31620"/>
                </a:cubicBezTo>
                <a:cubicBezTo>
                  <a:pt x="20853" y="31620"/>
                  <a:pt x="18721" y="30737"/>
                  <a:pt x="17117" y="29132"/>
                </a:cubicBezTo>
                <a:cubicBezTo>
                  <a:pt x="13805" y="25821"/>
                  <a:pt x="13805" y="20429"/>
                  <a:pt x="17117" y="17117"/>
                </a:cubicBezTo>
                <a:cubicBezTo>
                  <a:pt x="18721" y="15513"/>
                  <a:pt x="20853" y="14630"/>
                  <a:pt x="23121" y="14630"/>
                </a:cubicBezTo>
                <a:close/>
                <a:moveTo>
                  <a:pt x="23121" y="2023"/>
                </a:moveTo>
                <a:cubicBezTo>
                  <a:pt x="28759" y="2023"/>
                  <a:pt x="34059" y="4219"/>
                  <a:pt x="38044" y="8205"/>
                </a:cubicBezTo>
                <a:cubicBezTo>
                  <a:pt x="42030" y="12191"/>
                  <a:pt x="44223" y="17490"/>
                  <a:pt x="44223" y="23125"/>
                </a:cubicBezTo>
                <a:cubicBezTo>
                  <a:pt x="44223" y="27528"/>
                  <a:pt x="42879" y="31723"/>
                  <a:pt x="40392" y="35246"/>
                </a:cubicBezTo>
                <a:cubicBezTo>
                  <a:pt x="38279" y="35832"/>
                  <a:pt x="36128" y="36118"/>
                  <a:pt x="33994" y="36118"/>
                </a:cubicBezTo>
                <a:cubicBezTo>
                  <a:pt x="31061" y="36118"/>
                  <a:pt x="28160" y="35578"/>
                  <a:pt x="25437" y="34535"/>
                </a:cubicBezTo>
                <a:cubicBezTo>
                  <a:pt x="27131" y="33532"/>
                  <a:pt x="28721" y="32324"/>
                  <a:pt x="30172" y="30929"/>
                </a:cubicBezTo>
                <a:cubicBezTo>
                  <a:pt x="30305" y="30809"/>
                  <a:pt x="30432" y="30686"/>
                  <a:pt x="30559" y="30562"/>
                </a:cubicBezTo>
                <a:cubicBezTo>
                  <a:pt x="34660" y="26460"/>
                  <a:pt x="34660" y="19789"/>
                  <a:pt x="30559" y="15687"/>
                </a:cubicBezTo>
                <a:cubicBezTo>
                  <a:pt x="28575" y="13703"/>
                  <a:pt x="25933" y="12608"/>
                  <a:pt x="23121" y="12608"/>
                </a:cubicBezTo>
                <a:cubicBezTo>
                  <a:pt x="20316" y="12608"/>
                  <a:pt x="17675" y="13703"/>
                  <a:pt x="15687" y="15687"/>
                </a:cubicBezTo>
                <a:cubicBezTo>
                  <a:pt x="11585" y="19789"/>
                  <a:pt x="11585" y="26460"/>
                  <a:pt x="15687" y="30562"/>
                </a:cubicBezTo>
                <a:cubicBezTo>
                  <a:pt x="15813" y="30686"/>
                  <a:pt x="15940" y="30809"/>
                  <a:pt x="16073" y="30929"/>
                </a:cubicBezTo>
                <a:cubicBezTo>
                  <a:pt x="17524" y="32324"/>
                  <a:pt x="19111" y="33532"/>
                  <a:pt x="20805" y="34535"/>
                </a:cubicBezTo>
                <a:cubicBezTo>
                  <a:pt x="18084" y="35578"/>
                  <a:pt x="15184" y="36118"/>
                  <a:pt x="12251" y="36118"/>
                </a:cubicBezTo>
                <a:cubicBezTo>
                  <a:pt x="10116" y="36118"/>
                  <a:pt x="7964" y="35832"/>
                  <a:pt x="5851" y="35246"/>
                </a:cubicBezTo>
                <a:cubicBezTo>
                  <a:pt x="3367" y="31723"/>
                  <a:pt x="2022" y="27528"/>
                  <a:pt x="2022" y="23125"/>
                </a:cubicBezTo>
                <a:cubicBezTo>
                  <a:pt x="2022" y="17487"/>
                  <a:pt x="4215" y="12191"/>
                  <a:pt x="8201" y="8205"/>
                </a:cubicBezTo>
                <a:cubicBezTo>
                  <a:pt x="12187" y="4219"/>
                  <a:pt x="17487" y="2023"/>
                  <a:pt x="23121" y="2023"/>
                </a:cubicBezTo>
                <a:close/>
                <a:moveTo>
                  <a:pt x="23121" y="35749"/>
                </a:moveTo>
                <a:cubicBezTo>
                  <a:pt x="26522" y="37322"/>
                  <a:pt x="30234" y="38143"/>
                  <a:pt x="33997" y="38143"/>
                </a:cubicBezTo>
                <a:cubicBezTo>
                  <a:pt x="35427" y="38143"/>
                  <a:pt x="36864" y="38024"/>
                  <a:pt x="38294" y="37785"/>
                </a:cubicBezTo>
                <a:lnTo>
                  <a:pt x="38294" y="37785"/>
                </a:lnTo>
                <a:cubicBezTo>
                  <a:pt x="38208" y="37870"/>
                  <a:pt x="38129" y="37959"/>
                  <a:pt x="38044" y="38045"/>
                </a:cubicBezTo>
                <a:cubicBezTo>
                  <a:pt x="34059" y="42031"/>
                  <a:pt x="28759" y="44227"/>
                  <a:pt x="23121" y="44227"/>
                </a:cubicBezTo>
                <a:cubicBezTo>
                  <a:pt x="17487" y="44227"/>
                  <a:pt x="12187" y="42031"/>
                  <a:pt x="8201" y="38045"/>
                </a:cubicBezTo>
                <a:cubicBezTo>
                  <a:pt x="8115" y="37959"/>
                  <a:pt x="8037" y="37870"/>
                  <a:pt x="7951" y="37785"/>
                </a:cubicBezTo>
                <a:lnTo>
                  <a:pt x="7951" y="37785"/>
                </a:lnTo>
                <a:cubicBezTo>
                  <a:pt x="9382" y="38024"/>
                  <a:pt x="10819" y="38143"/>
                  <a:pt x="12249" y="38143"/>
                </a:cubicBezTo>
                <a:cubicBezTo>
                  <a:pt x="16012" y="38143"/>
                  <a:pt x="19721" y="37322"/>
                  <a:pt x="23121" y="35749"/>
                </a:cubicBezTo>
                <a:close/>
                <a:moveTo>
                  <a:pt x="23121" y="1"/>
                </a:moveTo>
                <a:cubicBezTo>
                  <a:pt x="16945" y="1"/>
                  <a:pt x="11140" y="2406"/>
                  <a:pt x="6771" y="6775"/>
                </a:cubicBezTo>
                <a:cubicBezTo>
                  <a:pt x="2406" y="11140"/>
                  <a:pt x="1" y="16950"/>
                  <a:pt x="1" y="23125"/>
                </a:cubicBezTo>
                <a:cubicBezTo>
                  <a:pt x="1" y="29300"/>
                  <a:pt x="2406" y="35110"/>
                  <a:pt x="6771" y="39474"/>
                </a:cubicBezTo>
                <a:cubicBezTo>
                  <a:pt x="11140" y="43843"/>
                  <a:pt x="16945" y="46248"/>
                  <a:pt x="23121" y="46248"/>
                </a:cubicBezTo>
                <a:cubicBezTo>
                  <a:pt x="29300" y="46248"/>
                  <a:pt x="35105" y="43843"/>
                  <a:pt x="39474" y="39474"/>
                </a:cubicBezTo>
                <a:cubicBezTo>
                  <a:pt x="43840" y="35110"/>
                  <a:pt x="46245" y="29300"/>
                  <a:pt x="46245" y="23125"/>
                </a:cubicBezTo>
                <a:cubicBezTo>
                  <a:pt x="46245" y="16950"/>
                  <a:pt x="43840" y="11140"/>
                  <a:pt x="39474" y="6775"/>
                </a:cubicBezTo>
                <a:cubicBezTo>
                  <a:pt x="35105" y="2406"/>
                  <a:pt x="29296" y="1"/>
                  <a:pt x="2312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4"/>
          <p:cNvSpPr/>
          <p:nvPr/>
        </p:nvSpPr>
        <p:spPr>
          <a:xfrm>
            <a:off x="3314557" y="3360344"/>
            <a:ext cx="261654" cy="238415"/>
          </a:xfrm>
          <a:custGeom>
            <a:avLst/>
            <a:gdLst/>
            <a:ahLst/>
            <a:cxnLst/>
            <a:rect l="l" t="t" r="r" b="b"/>
            <a:pathLst>
              <a:path w="53020" h="48311" extrusionOk="0">
                <a:moveTo>
                  <a:pt x="26516" y="2026"/>
                </a:moveTo>
                <a:cubicBezTo>
                  <a:pt x="32184" y="2026"/>
                  <a:pt x="37851" y="4183"/>
                  <a:pt x="42167" y="8497"/>
                </a:cubicBezTo>
                <a:cubicBezTo>
                  <a:pt x="43528" y="9862"/>
                  <a:pt x="44674" y="11357"/>
                  <a:pt x="45605" y="12948"/>
                </a:cubicBezTo>
                <a:lnTo>
                  <a:pt x="23912" y="18761"/>
                </a:lnTo>
                <a:lnTo>
                  <a:pt x="12314" y="7166"/>
                </a:lnTo>
                <a:cubicBezTo>
                  <a:pt x="16411" y="3740"/>
                  <a:pt x="21463" y="2026"/>
                  <a:pt x="26516" y="2026"/>
                </a:cubicBezTo>
                <a:close/>
                <a:moveTo>
                  <a:pt x="35841" y="17659"/>
                </a:moveTo>
                <a:lnTo>
                  <a:pt x="33087" y="27936"/>
                </a:lnTo>
                <a:lnTo>
                  <a:pt x="25560" y="20413"/>
                </a:lnTo>
                <a:lnTo>
                  <a:pt x="35841" y="17659"/>
                </a:lnTo>
                <a:close/>
                <a:moveTo>
                  <a:pt x="46570" y="14782"/>
                </a:moveTo>
                <a:lnTo>
                  <a:pt x="46570" y="14782"/>
                </a:lnTo>
                <a:cubicBezTo>
                  <a:pt x="50392" y="22983"/>
                  <a:pt x="48924" y="33054"/>
                  <a:pt x="42167" y="39815"/>
                </a:cubicBezTo>
                <a:cubicBezTo>
                  <a:pt x="38827" y="43150"/>
                  <a:pt x="34681" y="45193"/>
                  <a:pt x="30354" y="45948"/>
                </a:cubicBezTo>
                <a:lnTo>
                  <a:pt x="38096" y="17054"/>
                </a:lnTo>
                <a:lnTo>
                  <a:pt x="46570" y="14782"/>
                </a:lnTo>
                <a:close/>
                <a:moveTo>
                  <a:pt x="10822" y="8531"/>
                </a:moveTo>
                <a:lnTo>
                  <a:pt x="23241" y="20954"/>
                </a:lnTo>
                <a:lnTo>
                  <a:pt x="23261" y="21028"/>
                </a:lnTo>
                <a:lnTo>
                  <a:pt x="23306" y="21015"/>
                </a:lnTo>
                <a:lnTo>
                  <a:pt x="32481" y="30191"/>
                </a:lnTo>
                <a:lnTo>
                  <a:pt x="28188" y="46219"/>
                </a:lnTo>
                <a:cubicBezTo>
                  <a:pt x="27628" y="46262"/>
                  <a:pt x="27067" y="46283"/>
                  <a:pt x="26506" y="46283"/>
                </a:cubicBezTo>
                <a:cubicBezTo>
                  <a:pt x="20836" y="46283"/>
                  <a:pt x="15168" y="44130"/>
                  <a:pt x="10853" y="39815"/>
                </a:cubicBezTo>
                <a:cubicBezTo>
                  <a:pt x="2227" y="31189"/>
                  <a:pt x="2218" y="17166"/>
                  <a:pt x="10822" y="8531"/>
                </a:cubicBezTo>
                <a:close/>
                <a:moveTo>
                  <a:pt x="26510" y="0"/>
                </a:moveTo>
                <a:cubicBezTo>
                  <a:pt x="20322" y="0"/>
                  <a:pt x="14134" y="2356"/>
                  <a:pt x="9423" y="7067"/>
                </a:cubicBezTo>
                <a:cubicBezTo>
                  <a:pt x="1" y="16489"/>
                  <a:pt x="1" y="31822"/>
                  <a:pt x="9423" y="41244"/>
                </a:cubicBezTo>
                <a:cubicBezTo>
                  <a:pt x="14134" y="45955"/>
                  <a:pt x="20322" y="48311"/>
                  <a:pt x="26510" y="48311"/>
                </a:cubicBezTo>
                <a:cubicBezTo>
                  <a:pt x="32698" y="48311"/>
                  <a:pt x="38886" y="45955"/>
                  <a:pt x="43597" y="41244"/>
                </a:cubicBezTo>
                <a:cubicBezTo>
                  <a:pt x="53019" y="31822"/>
                  <a:pt x="53019" y="16489"/>
                  <a:pt x="43597" y="7067"/>
                </a:cubicBezTo>
                <a:cubicBezTo>
                  <a:pt x="38886" y="2356"/>
                  <a:pt x="32698" y="0"/>
                  <a:pt x="2651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4"/>
          <p:cNvSpPr txBox="1">
            <a:spLocks noGrp="1"/>
          </p:cNvSpPr>
          <p:nvPr>
            <p:ph type="subTitle" idx="4294967295"/>
          </p:nvPr>
        </p:nvSpPr>
        <p:spPr>
          <a:xfrm flipH="1">
            <a:off x="218598" y="2299993"/>
            <a:ext cx="2900046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800" b="1" i="0" u="none" strike="noStrike" baseline="0" dirty="0">
                <a:latin typeface="Rajdhani" panose="020B0604020202020204" charset="0"/>
                <a:cs typeface="Rajdhani" panose="020B0604020202020204" charset="0"/>
              </a:rPr>
              <a:t>Depersonalization</a:t>
            </a:r>
            <a:endParaRPr sz="2800" b="1" dirty="0">
              <a:latin typeface="Rajdhani" panose="020B0604020202020204" charset="0"/>
              <a:ea typeface="Rajdhani"/>
              <a:cs typeface="Rajdhani" panose="020B0604020202020204" charset="0"/>
              <a:sym typeface="Rajdhani"/>
            </a:endParaRPr>
          </a:p>
        </p:txBody>
      </p:sp>
      <p:sp>
        <p:nvSpPr>
          <p:cNvPr id="667" name="Google Shape;667;p34"/>
          <p:cNvSpPr txBox="1">
            <a:spLocks noGrp="1"/>
          </p:cNvSpPr>
          <p:nvPr>
            <p:ph type="subTitle" idx="4294967295"/>
          </p:nvPr>
        </p:nvSpPr>
        <p:spPr>
          <a:xfrm flipH="1">
            <a:off x="6098447" y="2217987"/>
            <a:ext cx="2697209" cy="36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800" b="1" i="0" u="none" strike="noStrike" baseline="0" dirty="0">
                <a:latin typeface="Rajdhani" panose="020B0604020202020204" charset="0"/>
                <a:cs typeface="Rajdhani" panose="020B0604020202020204" charset="0"/>
              </a:rPr>
              <a:t>Dehumanization</a:t>
            </a:r>
            <a:endParaRPr sz="2800" b="1" dirty="0">
              <a:latin typeface="Rajdhani" panose="020B0604020202020204" charset="0"/>
              <a:cs typeface="Rajdhani" panose="020B0604020202020204" charset="0"/>
              <a:sym typeface="Rajdhani"/>
            </a:endParaRPr>
          </a:p>
        </p:txBody>
      </p:sp>
      <p:sp>
        <p:nvSpPr>
          <p:cNvPr id="668" name="Google Shape;668;p34"/>
          <p:cNvSpPr txBox="1">
            <a:spLocks noGrp="1"/>
          </p:cNvSpPr>
          <p:nvPr>
            <p:ph type="subTitle" idx="4294967295"/>
          </p:nvPr>
        </p:nvSpPr>
        <p:spPr>
          <a:xfrm>
            <a:off x="180392" y="3078649"/>
            <a:ext cx="2976939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800" b="1" i="0" u="none" strike="noStrike" baseline="0" dirty="0">
                <a:latin typeface="Rajdhani" panose="020B0604020202020204" charset="0"/>
                <a:cs typeface="Rajdhani" panose="020B0604020202020204" charset="0"/>
              </a:rPr>
              <a:t>Discrimination</a:t>
            </a:r>
            <a:endParaRPr sz="2800" b="1" dirty="0">
              <a:latin typeface="Rajdhani" panose="020B0604020202020204" charset="0"/>
              <a:ea typeface="Rajdhani"/>
              <a:cs typeface="Rajdhani" panose="020B0604020202020204" charset="0"/>
              <a:sym typeface="Rajdhani"/>
            </a:endParaRPr>
          </a:p>
        </p:txBody>
      </p:sp>
      <p:sp>
        <p:nvSpPr>
          <p:cNvPr id="669" name="Google Shape;669;p34"/>
          <p:cNvSpPr txBox="1">
            <a:spLocks noGrp="1"/>
          </p:cNvSpPr>
          <p:nvPr>
            <p:ph type="subTitle" idx="4294967295"/>
          </p:nvPr>
        </p:nvSpPr>
        <p:spPr>
          <a:xfrm>
            <a:off x="6018555" y="3053886"/>
            <a:ext cx="2470589" cy="3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800" b="1" i="0" u="none" strike="noStrike" baseline="0" dirty="0">
                <a:latin typeface="Rajdhani" panose="020B0604020202020204" charset="0"/>
                <a:cs typeface="Rajdhani" panose="020B0604020202020204" charset="0"/>
              </a:rPr>
              <a:t>Disciplination</a:t>
            </a:r>
            <a:endParaRPr sz="2800" b="1" dirty="0">
              <a:latin typeface="Rajdhani" panose="020B0604020202020204" charset="0"/>
              <a:ea typeface="Rajdhani"/>
              <a:cs typeface="Rajdhani" panose="020B0604020202020204" charset="0"/>
              <a:sym typeface="Rajdhani"/>
            </a:endParaRPr>
          </a:p>
        </p:txBody>
      </p:sp>
      <p:sp>
        <p:nvSpPr>
          <p:cNvPr id="670" name="Google Shape;670;p34"/>
          <p:cNvSpPr/>
          <p:nvPr/>
        </p:nvSpPr>
        <p:spPr>
          <a:xfrm>
            <a:off x="3220100" y="32512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34"/>
          <p:cNvSpPr/>
          <p:nvPr/>
        </p:nvSpPr>
        <p:spPr>
          <a:xfrm>
            <a:off x="5473450" y="32512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2" name="Google Shape;672;p34"/>
          <p:cNvSpPr/>
          <p:nvPr/>
        </p:nvSpPr>
        <p:spPr>
          <a:xfrm>
            <a:off x="3220100" y="18883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34"/>
          <p:cNvSpPr/>
          <p:nvPr/>
        </p:nvSpPr>
        <p:spPr>
          <a:xfrm>
            <a:off x="5473450" y="1888350"/>
            <a:ext cx="450600" cy="450600"/>
          </a:xfrm>
          <a:prstGeom prst="rect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74" name="Google Shape;674;p34"/>
          <p:cNvCxnSpPr>
            <a:stCxn id="672" idx="3"/>
            <a:endCxn id="653" idx="1"/>
          </p:cNvCxnSpPr>
          <p:nvPr/>
        </p:nvCxnSpPr>
        <p:spPr>
          <a:xfrm>
            <a:off x="367070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5" name="Google Shape;675;p34"/>
          <p:cNvCxnSpPr>
            <a:stCxn id="653" idx="1"/>
            <a:endCxn id="670" idx="3"/>
          </p:cNvCxnSpPr>
          <p:nvPr/>
        </p:nvCxnSpPr>
        <p:spPr>
          <a:xfrm flipH="1">
            <a:off x="36707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34"/>
          <p:cNvCxnSpPr>
            <a:stCxn id="673" idx="1"/>
            <a:endCxn id="653" idx="3"/>
          </p:cNvCxnSpPr>
          <p:nvPr/>
        </p:nvCxnSpPr>
        <p:spPr>
          <a:xfrm flipH="1">
            <a:off x="5028250" y="211365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34"/>
          <p:cNvCxnSpPr>
            <a:stCxn id="653" idx="3"/>
            <a:endCxn id="671" idx="1"/>
          </p:cNvCxnSpPr>
          <p:nvPr/>
        </p:nvCxnSpPr>
        <p:spPr>
          <a:xfrm>
            <a:off x="5028225" y="2795100"/>
            <a:ext cx="445200" cy="6816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657144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6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4" grpId="0" build="p"/>
      <p:bldP spid="655" grpId="0" build="p"/>
      <p:bldP spid="656" grpId="0" build="p"/>
      <p:bldP spid="657" grpId="0" build="p"/>
      <p:bldP spid="666" grpId="0" build="p"/>
      <p:bldP spid="667" grpId="0" build="p"/>
      <p:bldP spid="668" grpId="0" build="p"/>
      <p:bldP spid="669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94745" y="98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Agenda</a:t>
            </a:r>
            <a:endParaRPr sz="4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965862"/>
            <a:ext cx="7704000" cy="3966921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Overview.</a:t>
            </a:r>
            <a:endParaRPr lang="en"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The need to Extend 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Scope of work.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Contribution.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Results</a:t>
            </a: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Future Work.</a:t>
            </a:r>
            <a:r>
              <a:rPr lang="en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 </a:t>
            </a:r>
            <a:endParaRPr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79383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C566BEBB-A8B3-4C7B-B43A-B55D21D78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31" y="169068"/>
            <a:ext cx="7704138" cy="573087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Conclusion</a:t>
            </a:r>
            <a:r>
              <a:rPr lang="en-US" sz="4400" dirty="0">
                <a:latin typeface="Adobe Garamond Pro Bold" panose="02020702060506020403" pitchFamily="18" charset="0"/>
              </a:rPr>
              <a:t> 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37C8972-ADC2-4541-9F5C-8E7DDD8114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784" y="2101467"/>
            <a:ext cx="7325997" cy="2382256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D6A87D8D-25E8-402B-B4E0-3271A39166D6}"/>
              </a:ext>
            </a:extLst>
          </p:cNvPr>
          <p:cNvSpPr txBox="1">
            <a:spLocks/>
          </p:cNvSpPr>
          <p:nvPr/>
        </p:nvSpPr>
        <p:spPr>
          <a:xfrm>
            <a:off x="2400542" y="919297"/>
            <a:ext cx="4444482" cy="1209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-US" sz="3200" cap="small" dirty="0">
                <a:latin typeface="Rajdhani" panose="020B0604020202020204" charset="0"/>
                <a:cs typeface="Rajdhani" panose="020B0604020202020204" charset="0"/>
              </a:rPr>
              <a:t>Full comparison between the four papers Novelty</a:t>
            </a:r>
            <a:endParaRPr lang="en-US" sz="3200" dirty="0">
              <a:latin typeface="Rajdhani" panose="020B0604020202020204" charset="0"/>
              <a:cs typeface="Rajdhan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44435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D86A0F-8CE6-4269-A7A3-22070CE78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22740"/>
            <a:ext cx="7704000" cy="572700"/>
          </a:xfrm>
        </p:spPr>
        <p:txBody>
          <a:bodyPr/>
          <a:lstStyle/>
          <a:p>
            <a:r>
              <a:rPr lang="en-US" sz="4400">
                <a:latin typeface="Rajdhani" panose="020B0604020202020204" charset="0"/>
                <a:cs typeface="Rajdhani" panose="020B0604020202020204" charset="0"/>
              </a:rPr>
              <a:t>Main </a:t>
            </a:r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Topic of paper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0F6FA06A-02D7-47F0-B4DB-773865A4A3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75" y="1700282"/>
            <a:ext cx="7169049" cy="12365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4C152EE-DE7B-4986-9F56-F93D5FA9B4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475" y="2936818"/>
            <a:ext cx="7169049" cy="73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37777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F0106-04FC-487F-AF75-4EF2C23D7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167703"/>
            <a:ext cx="7704000" cy="572700"/>
          </a:xfrm>
        </p:spPr>
        <p:txBody>
          <a:bodyPr/>
          <a:lstStyle/>
          <a:p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Psychological side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1BC13C57-9969-4426-BC33-B27A7FEE2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84" y="1554822"/>
            <a:ext cx="7430801" cy="128168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8CC118D-FE8F-40E6-936B-C32690BE52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684" y="2836506"/>
            <a:ext cx="7430801" cy="148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2178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06BBA-EDDB-4D2E-B3CD-6CAF1680C8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100" y="307003"/>
            <a:ext cx="7704000" cy="572700"/>
          </a:xfrm>
        </p:spPr>
        <p:txBody>
          <a:bodyPr/>
          <a:lstStyle/>
          <a:p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Pros and Cons</a:t>
            </a:r>
          </a:p>
        </p:txBody>
      </p:sp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1281E7CA-D403-4CCE-815B-8A147CE96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98" y="1295378"/>
            <a:ext cx="7400004" cy="127637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C6BD01A-2A03-4D76-A0DD-72195B7CAD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99" y="2571750"/>
            <a:ext cx="7400004" cy="205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8558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21B89FC-DD9B-4A22-AC9F-F68E39C6B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4460" y="1799398"/>
            <a:ext cx="7375079" cy="2903230"/>
          </a:xfrm>
        </p:spPr>
        <p:txBody>
          <a:bodyPr/>
          <a:lstStyle/>
          <a:p>
            <a:r>
              <a:rPr lang="en-US" sz="2800" b="1" dirty="0">
                <a:solidFill>
                  <a:schemeClr val="tx2"/>
                </a:solidFill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We used four pieces of research that handled ethics of AI in medicine.</a:t>
            </a:r>
          </a:p>
          <a:p>
            <a:endParaRPr lang="en-US" sz="2800" b="1" dirty="0">
              <a:solidFill>
                <a:schemeClr val="tx2"/>
              </a:solidFill>
              <a:latin typeface="Rajdhani" panose="020B0604020202020204" charset="0"/>
              <a:ea typeface="Adobe Heiti Std R" panose="020B0400000000000000" pitchFamily="34" charset="-128"/>
              <a:cs typeface="Rajdhani" panose="020B0604020202020204" charset="0"/>
            </a:endParaRPr>
          </a:p>
          <a:p>
            <a:r>
              <a:rPr lang="en-US" sz="2800" b="1" dirty="0">
                <a:solidFill>
                  <a:schemeClr val="tx2"/>
                </a:solidFill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We tried to find answers to four of the most important questions that show up when we speak about implementing AI in medicine.</a:t>
            </a:r>
          </a:p>
          <a:p>
            <a:pPr marL="15875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125EA87-13F8-4827-A37B-E32E34256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450" y="61955"/>
            <a:ext cx="7304227" cy="1350077"/>
          </a:xfrm>
        </p:spPr>
        <p:txBody>
          <a:bodyPr/>
          <a:lstStyle/>
          <a:p>
            <a:pPr algn="l"/>
            <a:r>
              <a:rPr lang="en-US" sz="40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The most important questions about AI in medicine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55372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C824B-4279-4D47-92DD-71F5353FAA23}"/>
              </a:ext>
            </a:extLst>
          </p:cNvPr>
          <p:cNvSpPr>
            <a:spLocks noGrp="1"/>
          </p:cNvSpPr>
          <p:nvPr/>
        </p:nvSpPr>
        <p:spPr>
          <a:xfrm>
            <a:off x="1096216" y="44011"/>
            <a:ext cx="695156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Graphs showing the growing prevalence of AI in medicine.</a:t>
            </a:r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9BCDA29E-F3A7-E620-7D55-85C6DCE417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273" y="1454903"/>
            <a:ext cx="6135449" cy="3246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55176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1C71FD1-1CFD-49BE-B9E7-5AD0B5296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83257" y="3338213"/>
            <a:ext cx="6377486" cy="858417"/>
          </a:xfrm>
        </p:spPr>
        <p:txBody>
          <a:bodyPr/>
          <a:lstStyle/>
          <a:p>
            <a:pPr marL="158750" indent="0">
              <a:buNone/>
            </a:pPr>
            <a:r>
              <a:rPr lang="en-US" sz="3600" b="1" dirty="0"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Unfortunately we found it true.</a:t>
            </a:r>
            <a:endParaRPr lang="en-US" sz="3600" b="1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42FD84-3E80-48E9-AA27-C4BC16C4B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55262"/>
            <a:ext cx="7704000" cy="572700"/>
          </a:xfrm>
        </p:spPr>
        <p:txBody>
          <a:bodyPr/>
          <a:lstStyle/>
          <a:p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1</a:t>
            </a:r>
            <a:r>
              <a:rPr lang="en-US" sz="4400" baseline="30000" dirty="0">
                <a:latin typeface="Rajdhani" panose="020B0604020202020204" charset="0"/>
                <a:cs typeface="Rajdhani" panose="020B0604020202020204" charset="0"/>
              </a:rPr>
              <a:t>st</a:t>
            </a:r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 Question</a:t>
            </a:r>
            <a:endParaRPr lang="en-US" sz="4400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819AD97F-C32E-44B1-B07C-BCA6FDE750A1}"/>
              </a:ext>
            </a:extLst>
          </p:cNvPr>
          <p:cNvSpPr txBox="1">
            <a:spLocks/>
          </p:cNvSpPr>
          <p:nvPr/>
        </p:nvSpPr>
        <p:spPr>
          <a:xfrm>
            <a:off x="346775" y="946870"/>
            <a:ext cx="7938809" cy="1820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-US" sz="3200" dirty="0"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People usually ask whether patients become a bunch of numbers without</a:t>
            </a:r>
            <a:r>
              <a:rPr lang="ar-EG" sz="3200" dirty="0">
                <a:latin typeface="Rajdhani" panose="020B0604020202020204" charset="0"/>
                <a:ea typeface="Adobe Heiti Std R" panose="020B0400000000000000" pitchFamily="34" charset="-128"/>
              </a:rPr>
              <a:t> </a:t>
            </a:r>
            <a:r>
              <a:rPr lang="en-US" sz="3200" dirty="0"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paying attention to their</a:t>
            </a:r>
            <a:r>
              <a:rPr lang="ar-EG" sz="3200" dirty="0">
                <a:latin typeface="Rajdhani" panose="020B0604020202020204" charset="0"/>
                <a:ea typeface="Adobe Heiti Std R" panose="020B0400000000000000" pitchFamily="34" charset="-128"/>
              </a:rPr>
              <a:t> </a:t>
            </a:r>
            <a:r>
              <a:rPr lang="en-US" sz="3200" dirty="0"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feelings.</a:t>
            </a:r>
            <a:endParaRPr lang="en-US" sz="3200" dirty="0">
              <a:latin typeface="Rajdhani" panose="020B0604020202020204" charset="0"/>
              <a:cs typeface="Rajdhan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844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68324D-36D5-4A0D-9DDE-690D5D30B5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8928" y="2641147"/>
            <a:ext cx="8346144" cy="1284904"/>
          </a:xfrm>
        </p:spPr>
        <p:txBody>
          <a:bodyPr/>
          <a:lstStyle/>
          <a:p>
            <a:pPr marL="158750" indent="0">
              <a:buNone/>
            </a:pPr>
            <a:r>
              <a:rPr lang="en-US" sz="3200" b="1" dirty="0"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Yes, by using many technologies such as MIVAR technology and Mirror neurons technology.</a:t>
            </a:r>
          </a:p>
          <a:p>
            <a:pPr marL="15875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D8408C8-B632-4153-BB60-F35B5183B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0163" y="130380"/>
            <a:ext cx="7704000" cy="572700"/>
          </a:xfrm>
        </p:spPr>
        <p:txBody>
          <a:bodyPr/>
          <a:lstStyle/>
          <a:p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2</a:t>
            </a:r>
            <a:r>
              <a:rPr lang="en-US" sz="4400" baseline="30000" dirty="0">
                <a:latin typeface="Rajdhani" panose="020B0604020202020204" charset="0"/>
                <a:cs typeface="Rajdhani" panose="020B0604020202020204" charset="0"/>
              </a:rPr>
              <a:t>nd</a:t>
            </a:r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 Question 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37F91B9-5C7B-4803-B2A0-42137D1F4F2E}"/>
              </a:ext>
            </a:extLst>
          </p:cNvPr>
          <p:cNvSpPr txBox="1">
            <a:spLocks/>
          </p:cNvSpPr>
          <p:nvPr/>
        </p:nvSpPr>
        <p:spPr>
          <a:xfrm>
            <a:off x="238018" y="1093390"/>
            <a:ext cx="8346145" cy="76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-US" sz="3200" dirty="0">
                <a:latin typeface="Adobe Heiti Std R" panose="020B0400000000000000" pitchFamily="34" charset="-128"/>
                <a:ea typeface="Adobe Heiti Std R" panose="020B0400000000000000" pitchFamily="34" charset="-128"/>
              </a:rPr>
              <a:t>Can a machine emphasize with patients?</a:t>
            </a:r>
          </a:p>
        </p:txBody>
      </p:sp>
    </p:spTree>
    <p:extLst>
      <p:ext uri="{BB962C8B-B14F-4D97-AF65-F5344CB8AC3E}">
        <p14:creationId xmlns:p14="http://schemas.microsoft.com/office/powerpoint/2010/main" val="36093993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A73BC6-75B3-4CE5-914C-84846FA615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94481" y="2643673"/>
            <a:ext cx="7155037" cy="1691951"/>
          </a:xfrm>
        </p:spPr>
        <p:txBody>
          <a:bodyPr/>
          <a:lstStyle/>
          <a:p>
            <a:pPr marL="158750" indent="0">
              <a:buNone/>
            </a:pPr>
            <a:r>
              <a:rPr lang="en-US" sz="3200" b="1" dirty="0"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We can</a:t>
            </a:r>
            <a:r>
              <a:rPr lang="ar-SA" sz="3200" b="1" dirty="0">
                <a:latin typeface="Rajdhani" panose="020B0604020202020204" charset="0"/>
                <a:ea typeface="Adobe Heiti Std R" panose="020B0400000000000000" pitchFamily="34" charset="-128"/>
              </a:rPr>
              <a:t>’</a:t>
            </a:r>
            <a:r>
              <a:rPr lang="en-US" sz="3200" b="1" dirty="0"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t do this, because the algorithms of AI machines in the world are not accurate, at least for now.</a:t>
            </a:r>
          </a:p>
          <a:p>
            <a:pPr marL="15875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1EECB3C-A29A-427A-B00B-E3D9ECC5A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61955"/>
            <a:ext cx="7704000" cy="572700"/>
          </a:xfrm>
        </p:spPr>
        <p:txBody>
          <a:bodyPr/>
          <a:lstStyle/>
          <a:p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3</a:t>
            </a:r>
            <a:r>
              <a:rPr lang="en-US" sz="4400" baseline="30000" dirty="0">
                <a:latin typeface="Rajdhani" panose="020B0604020202020204" charset="0"/>
                <a:cs typeface="Rajdhani" panose="020B0604020202020204" charset="0"/>
              </a:rPr>
              <a:t>rd</a:t>
            </a:r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 Question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E0EFAA9C-BB10-48DA-ABA3-F07B7071B6C9}"/>
              </a:ext>
            </a:extLst>
          </p:cNvPr>
          <p:cNvSpPr txBox="1">
            <a:spLocks/>
          </p:cNvSpPr>
          <p:nvPr/>
        </p:nvSpPr>
        <p:spPr>
          <a:xfrm>
            <a:off x="414176" y="981190"/>
            <a:ext cx="7465044" cy="1315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indent="-311150" algn="l">
              <a:buClr>
                <a:srgbClr val="F3F3F3"/>
              </a:buClr>
              <a:buSzPts val="1300"/>
            </a:pPr>
            <a:r>
              <a:rPr lang="en-US" sz="3200" dirty="0">
                <a:latin typeface="Rajdhani" panose="020B0604020202020204" charset="0"/>
                <a:cs typeface="Rajdhani" panose="020B0604020202020204" charset="0"/>
              </a:rPr>
              <a:t>How could we permit a machine to make vital decisions about people’s lives? </a:t>
            </a:r>
          </a:p>
        </p:txBody>
      </p:sp>
    </p:spTree>
    <p:extLst>
      <p:ext uri="{BB962C8B-B14F-4D97-AF65-F5344CB8AC3E}">
        <p14:creationId xmlns:p14="http://schemas.microsoft.com/office/powerpoint/2010/main" val="168782391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6DBAF4-3BA0-4CBC-A97A-9672455A76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6881" y="2935256"/>
            <a:ext cx="6850238" cy="1395954"/>
          </a:xfrm>
        </p:spPr>
        <p:txBody>
          <a:bodyPr/>
          <a:lstStyle/>
          <a:p>
            <a:pPr marL="158750" indent="0">
              <a:buNone/>
            </a:pPr>
            <a:r>
              <a:rPr lang="en-US" sz="3600" b="1" dirty="0"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Unfortunately no, </a:t>
            </a:r>
            <a:r>
              <a:rPr lang="en-US" sz="3600" b="1"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but again </a:t>
            </a:r>
            <a:r>
              <a:rPr lang="en-US" sz="3600" b="1" dirty="0"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at least for now.</a:t>
            </a:r>
          </a:p>
          <a:p>
            <a:pPr marL="158750" indent="0">
              <a:buNone/>
            </a:pP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136E028-CB5C-45FC-8902-0F8ACBEEC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05025"/>
            <a:ext cx="7704000" cy="572700"/>
          </a:xfrm>
        </p:spPr>
        <p:txBody>
          <a:bodyPr/>
          <a:lstStyle/>
          <a:p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4</a:t>
            </a:r>
            <a:r>
              <a:rPr lang="en-US" sz="4400" baseline="30000" dirty="0">
                <a:latin typeface="Rajdhani" panose="020B0604020202020204" charset="0"/>
                <a:cs typeface="Rajdhani" panose="020B0604020202020204" charset="0"/>
              </a:rPr>
              <a:t>th</a:t>
            </a:r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 Question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B04BDA8C-6703-440D-A07B-51EF8D18E5B5}"/>
              </a:ext>
            </a:extLst>
          </p:cNvPr>
          <p:cNvSpPr txBox="1">
            <a:spLocks/>
          </p:cNvSpPr>
          <p:nvPr/>
        </p:nvSpPr>
        <p:spPr>
          <a:xfrm>
            <a:off x="412090" y="1085211"/>
            <a:ext cx="7357200" cy="11230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lt2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algn="l"/>
            <a:r>
              <a:rPr lang="en-US" sz="3600" dirty="0"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Do we have Equal opportunities of benefiting from this technology?</a:t>
            </a:r>
          </a:p>
        </p:txBody>
      </p:sp>
    </p:spTree>
    <p:extLst>
      <p:ext uri="{BB962C8B-B14F-4D97-AF65-F5344CB8AC3E}">
        <p14:creationId xmlns:p14="http://schemas.microsoft.com/office/powerpoint/2010/main" val="366281634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94745" y="98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Agenda</a:t>
            </a:r>
            <a:endParaRPr sz="4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965862"/>
            <a:ext cx="7704000" cy="3966921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Overview.</a:t>
            </a:r>
            <a:endParaRPr lang="en"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The need to Extend 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Scope of work.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Contribution.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Results. 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Future Work.</a:t>
            </a:r>
            <a:r>
              <a:rPr lang="en" sz="3200" b="1" dirty="0">
                <a:latin typeface="Rajdhani" panose="020B0604020202020204" charset="0"/>
                <a:cs typeface="Rajdhani" panose="020B0604020202020204" charset="0"/>
              </a:rPr>
              <a:t> </a:t>
            </a:r>
            <a:endParaRPr sz="3200" b="1" dirty="0">
              <a:latin typeface="Rajdhani" panose="020B0604020202020204" charset="0"/>
              <a:cs typeface="Rajdhan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8308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000" y="242596"/>
            <a:ext cx="7704000" cy="6165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latin typeface="Rajdhani" panose="020B0604020202020204" charset="0"/>
                <a:cs typeface="Rajdhani" panose="020B0604020202020204" charset="0"/>
              </a:rPr>
              <a:t>Future Work</a:t>
            </a:r>
            <a:endParaRPr sz="44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847531" y="1579984"/>
            <a:ext cx="7923245" cy="2369974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indent="0">
              <a:buNone/>
            </a:pPr>
            <a:r>
              <a:rPr lang="en-US" sz="3600" b="1" dirty="0">
                <a:solidFill>
                  <a:schemeClr val="tx2"/>
                </a:solidFill>
                <a:latin typeface="Rajdhani" panose="020B0604020202020204" charset="0"/>
                <a:ea typeface="Adobe Heiti Std R" panose="020B0400000000000000" pitchFamily="34" charset="-128"/>
                <a:cs typeface="Rajdhani" panose="020B0604020202020204" charset="0"/>
              </a:rPr>
              <a:t>We want to read more about AI applications and its algorithms and we will try to develop new applications.</a:t>
            </a:r>
          </a:p>
          <a:p>
            <a:pPr marL="0" indent="0">
              <a:buNone/>
            </a:pPr>
            <a:endParaRPr lang="ar-EG" sz="1200" kern="100" dirty="0">
              <a:solidFill>
                <a:schemeClr val="tx2"/>
              </a:solidFill>
              <a:effectLst/>
              <a:latin typeface="Rajdhani" panose="020B0604020202020204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ar-EG" sz="1200" dirty="0">
              <a:solidFill>
                <a:schemeClr val="tx2"/>
              </a:solidFill>
              <a:effectLst/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effectLst/>
              <a:latin typeface="Rajdhani" panose="020B0604020202020204" charset="0"/>
              <a:ea typeface="MS Mincho" panose="02020609040205080304" pitchFamily="49" charset="-128"/>
              <a:cs typeface="Rajdhani" panose="020B0604020202020204" charset="0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  <a:cs typeface="Rajdhani" panose="020B0604020202020204" charset="0"/>
            </a:endParaRPr>
          </a:p>
          <a:p>
            <a:pPr marL="0" indent="0">
              <a:buNone/>
            </a:pPr>
            <a:endParaRPr lang="ar-EG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ar-EG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45967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75983" y="0"/>
            <a:ext cx="7704000" cy="6165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cap="small" dirty="0">
                <a:effectLst/>
                <a:latin typeface="Rajdhani" panose="020B0604020202020204" charset="0"/>
                <a:ea typeface="SimSun" panose="02010600030101010101" pitchFamily="2" charset="-122"/>
                <a:cs typeface="Rajdhani" panose="020B0604020202020204" charset="0"/>
              </a:rPr>
              <a:t>References</a:t>
            </a:r>
            <a:endParaRPr sz="4400" dirty="0">
              <a:latin typeface="Rajdhani" panose="020B0604020202020204" charset="0"/>
              <a:cs typeface="Rajdhani" panose="020B0604020202020204" charset="0"/>
            </a:endParaRPr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412102" y="852197"/>
            <a:ext cx="8319796" cy="3943738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indent="0">
              <a:buNone/>
            </a:pP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[1]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Jutzi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T, 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Krieghoff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-Hennig, E,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Hollanz-Letz,T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Utikal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J,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Hauschild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A,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Schadendorf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D, Sondermann, W,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Fröhling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S,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Hekler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A, Schmitt, M, Maron, Roman &amp;  Brinker, T 2020, Artificial Intelligence in Skin Cancer Diagnostics: The Patients' Perspective, Frontiers in Medicine, vol.7, article 233.</a:t>
            </a:r>
          </a:p>
          <a:p>
            <a:pPr marL="0" indent="0">
              <a:buNone/>
            </a:pPr>
            <a:endParaRPr lang="ar-EG" sz="1200" dirty="0">
              <a:solidFill>
                <a:schemeClr val="tx2"/>
              </a:solidFill>
              <a:effectLst/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[2]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Varmalov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O,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Chuvikov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D,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Adamova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 Larisa, Petrov, M,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Zabolotskaya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I &amp;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Zhilina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T 2019, Logical, Philosophical and Ethical Aspects of AI in Medicine, International Journal of Machine Learning and Computing, Vol. 9, No. 6, pp. 868-873</a:t>
            </a:r>
            <a:r>
              <a:rPr lang="ar-EG" sz="1200" dirty="0">
                <a:solidFill>
                  <a:schemeClr val="tx2"/>
                </a:solidFill>
                <a:latin typeface="Rajdhani" panose="020B0604020202020204" charset="0"/>
                <a:ea typeface="MS Mincho" panose="02020609040205080304" pitchFamily="49" charset="-128"/>
              </a:rPr>
              <a:t>.</a:t>
            </a: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  <a:cs typeface="Rajdhani" panose="020B0604020202020204" charset="0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  <a:cs typeface="Rajdhani" panose="020B0604020202020204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[3]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Kostic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E, Pavlovic, D,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Zivkovic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M 2019 APPLICATIONS OF ARTIFICIAL INTELLIGENCE IN MEDICINE AND PHARMACY - ETHICAL ASPECTS, Acta Medica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Medianae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pp. 128-139.</a:t>
            </a: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  <a:cs typeface="Rajdhani" panose="020B0604020202020204" charset="0"/>
            </a:endParaRPr>
          </a:p>
          <a:p>
            <a:pPr marL="0" indent="0">
              <a:buNone/>
            </a:pP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[4] </a:t>
            </a:r>
            <a:r>
              <a:rPr lang="en-US" sz="1200" dirty="0" err="1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Rubeis</a:t>
            </a:r>
            <a:r>
              <a:rPr lang="en-US" sz="1200" dirty="0">
                <a:solidFill>
                  <a:schemeClr val="tx2"/>
                </a:solidFill>
                <a:effectLst/>
                <a:latin typeface="Rajdhani" panose="020B0604020202020204" charset="0"/>
                <a:ea typeface="MS Mincho" panose="02020609040205080304" pitchFamily="49" charset="-128"/>
                <a:cs typeface="Rajdhani" panose="020B0604020202020204" charset="0"/>
              </a:rPr>
              <a:t>, G 2020, ‘The disruptive power of Artificial Intelligence. Ethical aspects of gerontechnology in elderly care’, Archives of Gerontology and Geriatrics.</a:t>
            </a: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  <a:cs typeface="Rajdhani" panose="020B0604020202020204" charset="0"/>
            </a:endParaRPr>
          </a:p>
          <a:p>
            <a:pPr marL="0" indent="0">
              <a:buNone/>
            </a:pPr>
            <a:r>
              <a:rPr lang="en-US" sz="1200" kern="100" dirty="0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[5] Guan, J 2019, ‘Artificial Intelligence in Healthcare and Medicine: Promises, Ethical Challenges and </a:t>
            </a:r>
            <a:r>
              <a:rPr lang="en-US" sz="1200" kern="100" dirty="0" err="1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Governanc</a:t>
            </a:r>
            <a:r>
              <a:rPr lang="en-US" sz="1200" kern="100" dirty="0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’, Chin Med Sci J, Vol. 34, No. 2 P. 76-83.</a:t>
            </a:r>
          </a:p>
          <a:p>
            <a:pPr marL="0" indent="0">
              <a:buNone/>
            </a:pPr>
            <a:endParaRPr lang="en-US" sz="1200" kern="100" dirty="0">
              <a:solidFill>
                <a:schemeClr val="tx2"/>
              </a:solidFill>
              <a:latin typeface="Rajdhani" panose="020B0604020202020204" charset="0"/>
              <a:ea typeface="宋体" panose="02010600030101010101" pitchFamily="2" charset="-122"/>
              <a:cs typeface="Rajdhani" panose="020B0604020202020204" charset="0"/>
            </a:endParaRPr>
          </a:p>
          <a:p>
            <a:pPr marL="0" indent="0">
              <a:buNone/>
            </a:pPr>
            <a:r>
              <a:rPr lang="en-US" sz="1200" kern="100" dirty="0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[6] O. O. Varlamov, M. O. </a:t>
            </a:r>
            <a:r>
              <a:rPr lang="en-US" sz="1200" kern="100" dirty="0" err="1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Chibirova</a:t>
            </a:r>
            <a:r>
              <a:rPr lang="en-US" sz="1200" kern="100" dirty="0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, A. M. </a:t>
            </a:r>
            <a:r>
              <a:rPr lang="en-US" sz="1200" kern="100" dirty="0" err="1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Khadiev</a:t>
            </a:r>
            <a:r>
              <a:rPr lang="en-US" sz="1200" kern="100" dirty="0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, P. D. Antonov, G. S. </a:t>
            </a:r>
            <a:r>
              <a:rPr lang="en-US" sz="1200" kern="100" dirty="0" err="1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Sergushin</a:t>
            </a:r>
            <a:r>
              <a:rPr lang="en-US" sz="1200" kern="100" dirty="0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, I. A. </a:t>
            </a:r>
            <a:r>
              <a:rPr lang="en-US" sz="1200" kern="100" dirty="0" err="1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Shoshev</a:t>
            </a:r>
            <a:r>
              <a:rPr lang="en-US" sz="1200" kern="100" dirty="0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, and K. V. </a:t>
            </a:r>
            <a:r>
              <a:rPr lang="en-US" sz="1200" kern="100" dirty="0" err="1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Nazarov</a:t>
            </a:r>
            <a:r>
              <a:rPr lang="en-US" sz="1200" kern="100" dirty="0">
                <a:solidFill>
                  <a:schemeClr val="tx2"/>
                </a:solidFill>
                <a:effectLst/>
                <a:latin typeface="Rajdhani" panose="020B0604020202020204" charset="0"/>
                <a:ea typeface="宋体" panose="02010600030101010101" pitchFamily="2" charset="-122"/>
                <a:cs typeface="Rajdhani" panose="020B0604020202020204" charset="0"/>
              </a:rPr>
              <a:t>, Manual of the MIVAR Expert Systems Creation, Moscow, Russia: White Wind, 2016, p. 180.</a:t>
            </a:r>
          </a:p>
          <a:p>
            <a:pPr marL="0" indent="0">
              <a:buNone/>
            </a:pPr>
            <a:endParaRPr lang="ar-EG" sz="1200" kern="100" dirty="0">
              <a:solidFill>
                <a:schemeClr val="tx2"/>
              </a:solidFill>
              <a:effectLst/>
              <a:latin typeface="Rajdhani" panose="020B0604020202020204" charset="0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ar-EG" sz="1200" dirty="0">
              <a:solidFill>
                <a:schemeClr val="tx2"/>
              </a:solidFill>
              <a:effectLst/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effectLst/>
              <a:latin typeface="Rajdhani" panose="020B0604020202020204" charset="0"/>
              <a:ea typeface="MS Mincho" panose="02020609040205080304" pitchFamily="49" charset="-128"/>
              <a:cs typeface="Rajdhani" panose="020B0604020202020204" charset="0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  <a:cs typeface="Rajdhani" panose="020B0604020202020204" charset="0"/>
            </a:endParaRPr>
          </a:p>
          <a:p>
            <a:pPr marL="0" indent="0">
              <a:buNone/>
            </a:pPr>
            <a:endParaRPr lang="ar-EG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ar-EG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16411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with his hands up&#10;&#10;Description automatically generated with medium confidence">
            <a:extLst>
              <a:ext uri="{FF2B5EF4-FFF2-40B4-BE49-F238E27FC236}">
                <a16:creationId xmlns:a16="http://schemas.microsoft.com/office/drawing/2014/main" id="{BB4B33AA-E05F-4847-841E-E6BAAE8583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1259" y="901700"/>
            <a:ext cx="7602723" cy="43116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3E24FC-80B8-446F-A6A7-467C01194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090" y="1999050"/>
            <a:ext cx="4718610" cy="572700"/>
          </a:xfrm>
        </p:spPr>
        <p:txBody>
          <a:bodyPr/>
          <a:lstStyle/>
          <a:p>
            <a:r>
              <a:rPr lang="en-US" sz="5400" b="1" dirty="0"/>
              <a:t>QUESTIONS ?</a:t>
            </a:r>
            <a:br>
              <a:rPr lang="en-US" sz="5400" b="1" dirty="0"/>
            </a:b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734799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10;p25">
            <a:extLst>
              <a:ext uri="{FF2B5EF4-FFF2-40B4-BE49-F238E27FC236}">
                <a16:creationId xmlns:a16="http://schemas.microsoft.com/office/drawing/2014/main" id="{F3244D1C-B1E4-4BA9-88CA-9E813DF9C71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055136" y="1167299"/>
            <a:ext cx="7033727" cy="2808902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indent="0">
              <a:buNone/>
            </a:pPr>
            <a:endParaRPr lang="ar-EG" sz="1200" kern="100" dirty="0">
              <a:solidFill>
                <a:schemeClr val="tx2"/>
              </a:solidFill>
              <a:effectLst/>
              <a:latin typeface="Rajdhani" panose="020B0604020202020204" charset="0"/>
              <a:ea typeface="宋体" panose="02010600030101010101" pitchFamily="2" charset="-122"/>
            </a:endParaRPr>
          </a:p>
          <a:p>
            <a:pPr marL="0" indent="0" algn="ctr">
              <a:buNone/>
            </a:pPr>
            <a:r>
              <a:rPr lang="en-US" sz="1200" b="1" dirty="0">
                <a:latin typeface="Rajdhani" panose="020B0604020202020204" charset="0"/>
                <a:cs typeface="Rajdhani" panose="020B0604020202020204" charset="0"/>
              </a:rPr>
              <a:t> </a:t>
            </a:r>
            <a:r>
              <a:rPr lang="en-US" sz="6000" b="1" dirty="0">
                <a:latin typeface="Rajdhani" panose="020B0604020202020204" charset="0"/>
                <a:cs typeface="Rajdhani" panose="020B0604020202020204" charset="0"/>
              </a:rPr>
              <a:t>Bye</a:t>
            </a:r>
            <a:br>
              <a:rPr lang="en-US" sz="6000" b="1" dirty="0">
                <a:latin typeface="Rajdhani" panose="020B0604020202020204" charset="0"/>
                <a:cs typeface="Rajdhani" panose="020B0604020202020204" charset="0"/>
              </a:rPr>
            </a:br>
            <a:r>
              <a:rPr lang="en-US" sz="6000" b="1" dirty="0">
                <a:latin typeface="Rajdhani" panose="020B0604020202020204" charset="0"/>
                <a:cs typeface="Rajdhani" panose="020B0604020202020204" charset="0"/>
              </a:rPr>
              <a:t>Thanks for listening</a:t>
            </a:r>
            <a:endParaRPr lang="ar-EG" sz="6000" b="1" dirty="0">
              <a:solidFill>
                <a:schemeClr val="tx2"/>
              </a:solidFill>
              <a:effectLst/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effectLst/>
              <a:latin typeface="Rajdhani" panose="020B0604020202020204" charset="0"/>
              <a:ea typeface="MS Mincho" panose="02020609040205080304" pitchFamily="49" charset="-128"/>
              <a:cs typeface="Rajdhani" panose="020B0604020202020204" charset="0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  <a:cs typeface="Rajdhani" panose="020B0604020202020204" charset="0"/>
            </a:endParaRPr>
          </a:p>
          <a:p>
            <a:pPr marL="0" indent="0">
              <a:buNone/>
            </a:pPr>
            <a:endParaRPr lang="ar-EG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en-US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indent="0">
              <a:buNone/>
            </a:pPr>
            <a:endParaRPr lang="ar-EG" sz="1200" dirty="0">
              <a:solidFill>
                <a:schemeClr val="tx2"/>
              </a:solidFill>
              <a:latin typeface="Rajdhani" panose="020B0604020202020204" charset="0"/>
              <a:ea typeface="MS Mincho" panose="02020609040205080304" pitchFamily="49" charset="-128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1747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t, bar chart&#10;&#10;Description automatically generated">
            <a:extLst>
              <a:ext uri="{FF2B5EF4-FFF2-40B4-BE49-F238E27FC236}">
                <a16:creationId xmlns:a16="http://schemas.microsoft.com/office/drawing/2014/main" id="{0889A51F-4676-8946-1AC0-D490FE5F3D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754" y="467755"/>
            <a:ext cx="5904491" cy="420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559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5">
            <a:extLst>
              <a:ext uri="{FF2B5EF4-FFF2-40B4-BE49-F238E27FC236}">
                <a16:creationId xmlns:a16="http://schemas.microsoft.com/office/drawing/2014/main" id="{E2B665F1-44B3-EA2F-38E4-9C477A6B4DDE}"/>
              </a:ext>
            </a:extLst>
          </p:cNvPr>
          <p:cNvSpPr>
            <a:spLocks noGrp="1"/>
          </p:cNvSpPr>
          <p:nvPr/>
        </p:nvSpPr>
        <p:spPr>
          <a:xfrm>
            <a:off x="2212263" y="156757"/>
            <a:ext cx="5588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New Phenomena = Ambiguous Ethics</a:t>
            </a:r>
          </a:p>
        </p:txBody>
      </p:sp>
      <p:sp>
        <p:nvSpPr>
          <p:cNvPr id="4" name="Content Placeholder 7">
            <a:extLst>
              <a:ext uri="{FF2B5EF4-FFF2-40B4-BE49-F238E27FC236}">
                <a16:creationId xmlns:a16="http://schemas.microsoft.com/office/drawing/2014/main" id="{C48DF543-92DE-89D7-3B52-3A5C4E1A8713}"/>
              </a:ext>
            </a:extLst>
          </p:cNvPr>
          <p:cNvSpPr>
            <a:spLocks noGrp="1"/>
          </p:cNvSpPr>
          <p:nvPr/>
        </p:nvSpPr>
        <p:spPr>
          <a:xfrm>
            <a:off x="72313" y="157122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A lot of questions are asked, but no clear answers are given.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9752AE-6B80-3956-AB3A-FE4ED3E2D5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213" y="2222500"/>
            <a:ext cx="2517574" cy="2517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476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94745" y="98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Agenda</a:t>
            </a:r>
            <a:endParaRPr sz="4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965862"/>
            <a:ext cx="7704000" cy="3966921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Overview.</a:t>
            </a:r>
            <a:endParaRPr lang="en"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The need to Extend 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Scope of work.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Contribution.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Results.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Future Work.</a:t>
            </a:r>
            <a:r>
              <a:rPr lang="en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 </a:t>
            </a:r>
            <a:endParaRPr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1579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20000" y="15526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Studied papers in the research</a:t>
            </a:r>
            <a:endParaRPr sz="4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608816" y="953421"/>
            <a:ext cx="7926367" cy="3718105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[1] </a:t>
            </a:r>
            <a:r>
              <a:rPr lang="en-US" sz="1600" dirty="0" err="1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Varmalov</a:t>
            </a: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, O, </a:t>
            </a:r>
            <a:r>
              <a:rPr lang="en-US" sz="1600" dirty="0" err="1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Chuvikov</a:t>
            </a: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, D, </a:t>
            </a:r>
            <a:r>
              <a:rPr lang="en-US" sz="1600" dirty="0" err="1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Adamova</a:t>
            </a: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 Larisa, Petrov, M, </a:t>
            </a:r>
            <a:r>
              <a:rPr lang="en-US" sz="1600" dirty="0" err="1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Zabolotskaya</a:t>
            </a: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, I &amp; </a:t>
            </a:r>
            <a:r>
              <a:rPr lang="en-US" sz="1600" dirty="0" err="1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Zhilina</a:t>
            </a: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, T 2019, Logical, Philosophical and Ethical Aspects of AI in Medicine, International Journal of Machine Learning and Computing, Vol. 9, No. 6, pp. 868-873  </a:t>
            </a:r>
          </a:p>
          <a:p>
            <a:pPr lvl="0" indent="-311150">
              <a:buClr>
                <a:srgbClr val="F3F3F3"/>
              </a:buClr>
              <a:buSzPts val="1300"/>
            </a:pPr>
            <a:endParaRPr lang="en" sz="1600" dirty="0">
              <a:solidFill>
                <a:schemeClr val="tx2"/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[2] </a:t>
            </a:r>
            <a:r>
              <a:rPr lang="en-US" sz="1600" dirty="0" err="1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Kostic</a:t>
            </a: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, E, Pavlovic, D, </a:t>
            </a:r>
            <a:r>
              <a:rPr lang="en-US" sz="1600" dirty="0" err="1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Zivkovic</a:t>
            </a: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, M 2019 APPLICATIONS OF ARTIFICIAL INTELLIGENCE IN     MEDICINE AND PHARMACY - ETHICAL ASPECTS, Acta Medica </a:t>
            </a:r>
            <a:r>
              <a:rPr lang="en-US" sz="1600" dirty="0" err="1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Medianae</a:t>
            </a: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, pp. 128-139. </a:t>
            </a:r>
          </a:p>
          <a:p>
            <a:pPr indent="-311150">
              <a:buClr>
                <a:srgbClr val="F3F3F3"/>
              </a:buClr>
              <a:buSzPts val="1300"/>
            </a:pPr>
            <a:endParaRPr lang="en-US" sz="1600" dirty="0">
              <a:solidFill>
                <a:schemeClr val="tx2"/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[3] </a:t>
            </a:r>
            <a:r>
              <a:rPr lang="en-US" sz="1600" dirty="0" err="1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Rubeis</a:t>
            </a: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, G 2020, ‘The disruptive power of Artificial Intelligence. Ethical aspects of gerontechnology in elderly care’, Archives of Gerontology and Geriatrics. </a:t>
            </a:r>
          </a:p>
          <a:p>
            <a:pPr indent="-311150">
              <a:buClr>
                <a:srgbClr val="F3F3F3"/>
              </a:buClr>
              <a:buSzPts val="1300"/>
            </a:pPr>
            <a:endParaRPr lang="en-US" sz="1600" dirty="0">
              <a:solidFill>
                <a:schemeClr val="tx2"/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1600" dirty="0">
                <a:solidFill>
                  <a:schemeClr val="tx2"/>
                </a:solidFill>
                <a:latin typeface="Rajdhani" panose="020B0604020202020204" charset="0"/>
                <a:cs typeface="Rajdhani" panose="020B0604020202020204" charset="0"/>
              </a:rPr>
              <a:t>[4] Guan, J 2019, ‘Artificial Intelligence in Healthcare and Medicine: Promises, Ethical Challenges and Governance, Chin Med Sci J, Vol. 34, No. 2 P. 76-83.</a:t>
            </a:r>
          </a:p>
        </p:txBody>
      </p:sp>
    </p:spTree>
    <p:extLst>
      <p:ext uri="{BB962C8B-B14F-4D97-AF65-F5344CB8AC3E}">
        <p14:creationId xmlns:p14="http://schemas.microsoft.com/office/powerpoint/2010/main" val="1596536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5"/>
          <p:cNvSpPr txBox="1">
            <a:spLocks noGrp="1"/>
          </p:cNvSpPr>
          <p:nvPr>
            <p:ph type="title"/>
          </p:nvPr>
        </p:nvSpPr>
        <p:spPr>
          <a:xfrm>
            <a:off x="794745" y="986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/>
              <a:t>Agenda</a:t>
            </a:r>
            <a:endParaRPr sz="4000" dirty="0"/>
          </a:p>
        </p:txBody>
      </p:sp>
      <p:sp>
        <p:nvSpPr>
          <p:cNvPr id="110" name="Google Shape;110;p25"/>
          <p:cNvSpPr txBox="1">
            <a:spLocks noGrp="1"/>
          </p:cNvSpPr>
          <p:nvPr>
            <p:ph type="body" idx="1"/>
          </p:nvPr>
        </p:nvSpPr>
        <p:spPr>
          <a:xfrm>
            <a:off x="720000" y="965862"/>
            <a:ext cx="7704000" cy="3966921"/>
          </a:xfrm>
          <a:prstGeom prst="rect">
            <a:avLst/>
          </a:prstGeom>
          <a:solidFill>
            <a:schemeClr val="dk1">
              <a:alpha val="56699"/>
            </a:schemeClr>
          </a:solidFill>
        </p:spPr>
        <p:txBody>
          <a:bodyPr spcFirstLastPara="1" wrap="square" lIns="234000" tIns="234000" rIns="2340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2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Overview.</a:t>
            </a:r>
            <a:endParaRPr lang="en"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latin typeface="Rajdhani" panose="020B0604020202020204" charset="0"/>
                <a:cs typeface="Rajdhani" panose="020B0604020202020204" charset="0"/>
              </a:rPr>
              <a:t>The need to Extend related work.</a:t>
            </a:r>
          </a:p>
          <a:p>
            <a:pPr indent="-311150">
              <a:buClr>
                <a:srgbClr val="F3F3F3"/>
              </a:buClr>
              <a:buSzPts val="1300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Scope of work.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Contribution.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Results. 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300"/>
              <a:buAutoNum type="arabicPeriod"/>
            </a:pPr>
            <a:r>
              <a:rPr lang="en-US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Future Work.</a:t>
            </a:r>
            <a:r>
              <a:rPr lang="en" sz="3200" b="1" dirty="0">
                <a:solidFill>
                  <a:schemeClr val="accent4">
                    <a:lumMod val="2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 </a:t>
            </a:r>
            <a:endParaRPr sz="3200" b="1" dirty="0">
              <a:solidFill>
                <a:schemeClr val="accent4">
                  <a:lumMod val="25000"/>
                </a:schemeClr>
              </a:solidFill>
              <a:latin typeface="Rajdhani" panose="020B0604020202020204" charset="0"/>
              <a:cs typeface="Rajdhani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175723"/>
      </p:ext>
    </p:extLst>
  </p:cSld>
  <p:clrMapOvr>
    <a:masterClrMapping/>
  </p:clrMapOvr>
</p:sld>
</file>

<file path=ppt/theme/theme1.xml><?xml version="1.0" encoding="utf-8"?>
<a:theme xmlns:a="http://schemas.openxmlformats.org/drawingml/2006/main" name="Ai Tech Agency by Slidesgo">
  <a:themeElements>
    <a:clrScheme name="Simple Light">
      <a:dk1>
        <a:srgbClr val="0C343D"/>
      </a:dk1>
      <a:lt1>
        <a:srgbClr val="00C3B1"/>
      </a:lt1>
      <a:dk2>
        <a:srgbClr val="CC4125"/>
      </a:dk2>
      <a:lt2>
        <a:srgbClr val="F3F3F3"/>
      </a:lt2>
      <a:accent1>
        <a:srgbClr val="0C343D"/>
      </a:accent1>
      <a:accent2>
        <a:srgbClr val="00C3B1"/>
      </a:accent2>
      <a:accent3>
        <a:srgbClr val="CC4125"/>
      </a:accent3>
      <a:accent4>
        <a:srgbClr val="F3F3F3"/>
      </a:accent4>
      <a:accent5>
        <a:srgbClr val="0C343D"/>
      </a:accent5>
      <a:accent6>
        <a:srgbClr val="00C3B1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</TotalTime>
  <Words>1635</Words>
  <Application>Microsoft Office PowerPoint</Application>
  <PresentationFormat>On-screen Show (16:9)</PresentationFormat>
  <Paragraphs>234</Paragraphs>
  <Slides>48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9" baseType="lpstr">
      <vt:lpstr>Rajdhani</vt:lpstr>
      <vt:lpstr>Advent Pro Light</vt:lpstr>
      <vt:lpstr>Adobe Heiti Std R</vt:lpstr>
      <vt:lpstr>Times New Roman</vt:lpstr>
      <vt:lpstr>Adobe Hebrew</vt:lpstr>
      <vt:lpstr>Adobe Garamond Pro Bold</vt:lpstr>
      <vt:lpstr>Anton</vt:lpstr>
      <vt:lpstr>Fira Sans Condensed Light</vt:lpstr>
      <vt:lpstr>AdvOT596495f2</vt:lpstr>
      <vt:lpstr>Arial</vt:lpstr>
      <vt:lpstr>Ai Tech Agency by Slidesgo</vt:lpstr>
      <vt:lpstr>Ethical Approach</vt:lpstr>
      <vt:lpstr>Agenda</vt:lpstr>
      <vt:lpstr>Agenda</vt:lpstr>
      <vt:lpstr>PowerPoint Presentation</vt:lpstr>
      <vt:lpstr>PowerPoint Presentation</vt:lpstr>
      <vt:lpstr>PowerPoint Presentation</vt:lpstr>
      <vt:lpstr>Agenda</vt:lpstr>
      <vt:lpstr>Studied papers in the research</vt:lpstr>
      <vt:lpstr>Agenda</vt:lpstr>
      <vt:lpstr>The need to extend related work </vt:lpstr>
      <vt:lpstr>Agenda</vt:lpstr>
      <vt:lpstr>Scope of work.</vt:lpstr>
      <vt:lpstr>Agenda</vt:lpstr>
      <vt:lpstr>APPLICATIONS OF ARTIFICIAL INTELLIGENCE IN MEDICINE AND PHARMACY - ETHICAL ASPECTS</vt:lpstr>
      <vt:lpstr>Artificial neural networks(ANNs):</vt:lpstr>
      <vt:lpstr>Ethical Aspects</vt:lpstr>
      <vt:lpstr>PowerPoint Presentation</vt:lpstr>
      <vt:lpstr>MIVAR ?? </vt:lpstr>
      <vt:lpstr>PowerPoint Presentation</vt:lpstr>
      <vt:lpstr>Social &amp; Psychological aspects</vt:lpstr>
      <vt:lpstr>Artificial intelligence in healthcare and medicine: promises, ethical challenges, and governance</vt:lpstr>
      <vt:lpstr>Paper summary : </vt:lpstr>
      <vt:lpstr>PowerPoint Presentation</vt:lpstr>
      <vt:lpstr>2) Quick idea about the applications of AI , and it’s categories</vt:lpstr>
      <vt:lpstr>PowerPoint Presentation</vt:lpstr>
      <vt:lpstr>4)Does a patient become just a bunch of numbers and statistics?”</vt:lpstr>
      <vt:lpstr>5)Ethical rules in ai</vt:lpstr>
      <vt:lpstr>The disruptive power of Artificial Intelligence. Ethical aspects of gerontechnology in elderly care</vt:lpstr>
      <vt:lpstr>4p-medicine</vt:lpstr>
      <vt:lpstr>4p-medicine</vt:lpstr>
      <vt:lpstr>Big Data-applications could be used for</vt:lpstr>
      <vt:lpstr>4d-risks</vt:lpstr>
      <vt:lpstr>The risks of AI in elderly care: the 4ds</vt:lpstr>
      <vt:lpstr>Agenda</vt:lpstr>
      <vt:lpstr>Conclusion </vt:lpstr>
      <vt:lpstr>Main Topic of paper</vt:lpstr>
      <vt:lpstr>Psychological side</vt:lpstr>
      <vt:lpstr>Pros and Cons</vt:lpstr>
      <vt:lpstr>The most important questions about AI in medicine</vt:lpstr>
      <vt:lpstr>1st Question</vt:lpstr>
      <vt:lpstr>2nd Question </vt:lpstr>
      <vt:lpstr>3rd Question</vt:lpstr>
      <vt:lpstr>4th Question</vt:lpstr>
      <vt:lpstr>Agenda</vt:lpstr>
      <vt:lpstr>Future Work</vt:lpstr>
      <vt:lpstr>References</vt:lpstr>
      <vt:lpstr>QUESTIONS ?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disruptive power of Artificial Intelligence</dc:title>
  <dc:creator>Omar Ashraf</dc:creator>
  <cp:lastModifiedBy>Moaz</cp:lastModifiedBy>
  <cp:revision>15</cp:revision>
  <dcterms:modified xsi:type="dcterms:W3CDTF">2022-05-08T14:31:11Z</dcterms:modified>
</cp:coreProperties>
</file>